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Default Extension="pict" ContentType="image/pict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3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pdf" ContentType="application/pdf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embeddings/Microsoft_Equation1.bin" ContentType="application/vnd.openxmlformats-officedocument.oleObject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 autoCompressPictures="0">
  <p:sldMasterIdLst>
    <p:sldMasterId id="2147483746" r:id="rId1"/>
  </p:sldMasterIdLst>
  <p:notesMasterIdLst>
    <p:notesMasterId r:id="rId41"/>
  </p:notesMasterIdLst>
  <p:handoutMasterIdLst>
    <p:handoutMasterId r:id="rId42"/>
  </p:handoutMasterIdLst>
  <p:sldIdLst>
    <p:sldId id="256" r:id="rId2"/>
    <p:sldId id="318" r:id="rId3"/>
    <p:sldId id="325" r:id="rId4"/>
    <p:sldId id="257" r:id="rId5"/>
    <p:sldId id="329" r:id="rId6"/>
    <p:sldId id="266" r:id="rId7"/>
    <p:sldId id="290" r:id="rId8"/>
    <p:sldId id="292" r:id="rId9"/>
    <p:sldId id="279" r:id="rId10"/>
    <p:sldId id="273" r:id="rId11"/>
    <p:sldId id="294" r:id="rId12"/>
    <p:sldId id="295" r:id="rId13"/>
    <p:sldId id="282" r:id="rId14"/>
    <p:sldId id="297" r:id="rId15"/>
    <p:sldId id="276" r:id="rId16"/>
    <p:sldId id="323" r:id="rId17"/>
    <p:sldId id="286" r:id="rId18"/>
    <p:sldId id="298" r:id="rId19"/>
    <p:sldId id="299" r:id="rId20"/>
    <p:sldId id="285" r:id="rId21"/>
    <p:sldId id="275" r:id="rId22"/>
    <p:sldId id="300" r:id="rId23"/>
    <p:sldId id="312" r:id="rId24"/>
    <p:sldId id="272" r:id="rId25"/>
    <p:sldId id="324" r:id="rId26"/>
    <p:sldId id="321" r:id="rId27"/>
    <p:sldId id="287" r:id="rId28"/>
    <p:sldId id="288" r:id="rId29"/>
    <p:sldId id="302" r:id="rId30"/>
    <p:sldId id="304" r:id="rId31"/>
    <p:sldId id="303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26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horzBarState="maximized">
    <p:restoredLeft sz="15647" autoAdjust="0"/>
    <p:restoredTop sz="94660" autoAdjust="0"/>
  </p:normalViewPr>
  <p:slideViewPr>
    <p:cSldViewPr snapToGrid="0" snapToObjects="1">
      <p:cViewPr varScale="1">
        <p:scale>
          <a:sx n="115" d="100"/>
          <a:sy n="115" d="100"/>
        </p:scale>
        <p:origin x="-688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ict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C54CA0-F3E0-B544-95FA-8B04052A75AB}" type="datetimeFigureOut">
              <a:rPr lang="en-US" smtClean="0"/>
              <a:pPr/>
              <a:t>10/10/13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AE14C-73D5-5848-8B83-651A3C5B4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34D331-FD93-B744-AB41-98A667C031D1}" type="datetimeFigureOut">
              <a:rPr lang="en-US" smtClean="0"/>
              <a:pPr/>
              <a:t>10/10/13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0FBA8-B024-CE49-934C-701C31F467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5DA7A499-09E2-5E43-8A95-25E995582519}" type="datetime1">
              <a:rPr lang="en-US" smtClean="0"/>
              <a:pPr/>
              <a:t>10/10/13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1E19-9E87-1E46-BB71-B3A2B467CF18}" type="datetime1">
              <a:rPr lang="en-US" smtClean="0"/>
              <a:pPr/>
              <a:t>10/10/13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8CD6A-C926-BD41-A875-17913BCCA55B}" type="datetime1">
              <a:rPr lang="en-US" smtClean="0"/>
              <a:pPr/>
              <a:t>10/10/13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BE0D-D985-2A44-B63C-52AA882A2E80}" type="datetime1">
              <a:rPr lang="en-US" smtClean="0"/>
              <a:pPr/>
              <a:t>10/10/13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E72877BE-8F8D-984E-9056-19A41E587B61}" type="datetime1">
              <a:rPr lang="en-US" smtClean="0"/>
              <a:pPr/>
              <a:t>10/10/13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0F8C5F16-CEBF-5F4E-8D7E-6D0492501C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20BC6-276B-E84C-B9ED-188501E8FFA4}" type="datetime1">
              <a:rPr lang="en-US" smtClean="0"/>
              <a:pPr/>
              <a:t>10/10/13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8880"/>
            <a:ext cx="4040188" cy="388211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143000"/>
            <a:ext cx="4041775" cy="404091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8C5D2-06F2-DB46-84D0-157A2577F770}" type="datetime1">
              <a:rPr lang="en-US" smtClean="0"/>
              <a:pPr/>
              <a:t>10/10/13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1697182"/>
            <a:ext cx="4038600" cy="447501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1697182"/>
            <a:ext cx="4038600" cy="447501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9B69A-27CF-4749-AA3C-1A01B87508AE}" type="datetime1">
              <a:rPr lang="en-US" smtClean="0"/>
              <a:pPr/>
              <a:t>10/10/13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5781-174A-8445-B0D0-715C381CFF64}" type="datetime1">
              <a:rPr lang="en-US" smtClean="0"/>
              <a:pPr/>
              <a:t>10/10/13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2C900-77C2-1541-A06C-4331AF423AAA}" type="datetime1">
              <a:rPr lang="en-US" smtClean="0"/>
              <a:pPr/>
              <a:t>10/10/13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740E5-832F-B94B-8765-5207C6CD9F38}" type="datetime1">
              <a:rPr lang="en-US" smtClean="0"/>
              <a:pPr/>
              <a:t>10/10/13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F97E740-CB6D-CD42-8D5A-3D701CB65264}" type="datetime1">
              <a:rPr lang="en-US" smtClean="0"/>
              <a:pPr/>
              <a:t>10/10/13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F8C5F16-CEBF-5F4E-8D7E-6D0492501C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Cambria"/>
          <a:ea typeface="+mn-ea"/>
          <a:cs typeface="Cambria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Cambria"/>
          <a:ea typeface="+mn-ea"/>
          <a:cs typeface="Cambria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Cambria"/>
          <a:ea typeface="+mn-ea"/>
          <a:cs typeface="Cambria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Cambria"/>
          <a:ea typeface="+mn-ea"/>
          <a:cs typeface="Cambria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Cambria"/>
          <a:ea typeface="+mn-ea"/>
          <a:cs typeface="Cambria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hyperlink" Target="http://arxiv.org/abs/1210.7813v2" TargetMode="External"/><Relationship Id="rId7" Type="http://schemas.openxmlformats.org/officeDocument/2006/relationships/image" Target="../media/image3.jpeg"/><Relationship Id="rId8" Type="http://schemas.openxmlformats.org/officeDocument/2006/relationships/hyperlink" Target="https://atlas.web.cern.ch/Atlas/GROUPS/PHYSICS/CONFNOTES/ATLAS-CONF-2012-056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atlas.web.cern.ch/Atlas/GROUPS/PHYSICS/CONFNOTES/ATLAS-CONF-2012-132/" TargetMode="External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ds.cern.ch/record/147893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hyperlink" Target="http://cds.cern.ch/record/1478935" TargetMode="External"/><Relationship Id="rId7" Type="http://schemas.openxmlformats.org/officeDocument/2006/relationships/hyperlink" Target="https://atlas.web.cern.ch/Atlas/GROUPS/PHYSICS/CONFNOTES/ATLAS-CONF-2012-132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http://arxiv.org/abs/1210.7813v2" TargetMode="External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hyperlink" Target="http://cds.cern.ch/record/1478935" TargetMode="External"/><Relationship Id="rId8" Type="http://schemas.openxmlformats.org/officeDocument/2006/relationships/hyperlink" Target="https://atlas.web.cern.ch/Atlas/GROUPS/PHYSICS/CONFNOTES/ATLAS-CONF-2012-132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://cds.cern.ch/record/1528574" TargetMode="External"/><Relationship Id="rId5" Type="http://schemas.openxmlformats.org/officeDocument/2006/relationships/hyperlink" Target="http://arxiv.org/abs/1210.7813v2" TargetMode="External"/><Relationship Id="rId6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ds.cern.ch/record/1601029" TargetMode="External"/><Relationship Id="rId4" Type="http://schemas.openxmlformats.org/officeDocument/2006/relationships/hyperlink" Target="http://arxiv.org/abs/1210.7813v2" TargetMode="External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hyperlink" Target="http://atlas.web.cern.ch/Atlas/GROUPS/PHYSICS/CONFNOTES/ATLAS-CONF-2013-098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hyperlink" Target="https://cds.cern.ch/record/1601800" TargetMode="External"/><Relationship Id="rId5" Type="http://schemas.openxmlformats.org/officeDocument/2006/relationships/hyperlink" Target="http://cds.cern.ch/record/1523619?ln=en" TargetMode="External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8.pdf"/><Relationship Id="rId5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d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rl.aps.org/abstract/PRL/v110/i2/e022003" TargetMode="External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iencedirect.com/science/article/pii/S0370269312008489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rl.aps.org/abstract/PRL/v110/i2/e022003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3.jpeg"/><Relationship Id="rId7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iencedirect.com/science/article/pii/S037026931200848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210.7813v2" TargetMode="External"/><Relationship Id="rId4" Type="http://schemas.openxmlformats.org/officeDocument/2006/relationships/hyperlink" Target="http://arxiv.org/abs/1009.4935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://prl.aps.org/abstract/PRL/v74/i14/p2626_1" TargetMode="External"/><Relationship Id="rId7" Type="http://schemas.openxmlformats.org/officeDocument/2006/relationships/hyperlink" Target="http://prl.aps.org/abstract/PRL/v74/i14/p2632_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prl.aps.org/abstract/PRL/v110/i2/e022003" TargetMode="External"/><Relationship Id="rId4" Type="http://schemas.openxmlformats.org/officeDocument/2006/relationships/hyperlink" Target="http://arxiv.org/abs/1210.7813v2" TargetMode="External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iencedirect.com/science/article/pii/S0370269312008489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ds.cern.ch/record/1563135" TargetMode="External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210.7813v2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4.jpeg"/><Relationship Id="rId6" Type="http://schemas.openxmlformats.org/officeDocument/2006/relationships/hyperlink" Target="http://cds.cern.ch/record/1563135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3.jpeg"/><Relationship Id="rId5" Type="http://schemas.openxmlformats.org/officeDocument/2006/relationships/hyperlink" Target="http://atlas.web.cern.ch/Atlas/GROUPS/PHYSICS/CONFNOTES/ATLAS-CONF-2013-100/" TargetMode="External"/><Relationship Id="rId6" Type="http://schemas.openxmlformats.org/officeDocument/2006/relationships/hyperlink" Target="http://arxiv.org/abs/1210.7813v2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hyperlink" Target="https://atlas.web.cern.ch/Atlas/GROUPS/PHYSICS/CONFNOTES/ATLAS-CONF-2011-118/" TargetMode="External"/><Relationship Id="rId6" Type="http://schemas.openxmlformats.org/officeDocument/2006/relationships/image" Target="../media/image14.png"/><Relationship Id="rId7" Type="http://schemas.openxmlformats.org/officeDocument/2006/relationships/hyperlink" Target="http://arxiv.org/abs/1210.7813v2" TargetMode="External"/><Relationship Id="rId8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1.png"/><Relationship Id="rId7" Type="http://schemas.openxmlformats.org/officeDocument/2006/relationships/hyperlink" Target="http://www.sciencedirect.com/science/article/pii/S0370269312005394" TargetMode="External"/><Relationship Id="rId8" Type="http://schemas.openxmlformats.org/officeDocument/2006/relationships/hyperlink" Target="http://cds.cern.ch/record/1563579" TargetMode="External"/><Relationship Id="rId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hyperlink" Target="http://cds.cern.ch/record/1562777" TargetMode="External"/><Relationship Id="rId7" Type="http://schemas.openxmlformats.org/officeDocument/2006/relationships/hyperlink" Target="http://atlas.web.cern.ch/Atlas/GROUPS/PHYSICS/CONFNOTES/ATLAS-CONF-2013-032/" TargetMode="External"/><Relationship Id="rId8" Type="http://schemas.openxmlformats.org/officeDocument/2006/relationships/image" Target="../media/image55.tiff"/><Relationship Id="rId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0370269312009781" TargetMode="External"/><Relationship Id="rId4" Type="http://schemas.openxmlformats.org/officeDocument/2006/relationships/hyperlink" Target="http://link.springer.com/article/10.1007/JHEP12(2012)035" TargetMode="External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3.jpeg"/><Relationship Id="rId7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hyperlink" Target="http://www.sciencedirect.com/science/article/pii/S0370269312009781" TargetMode="External"/><Relationship Id="rId7" Type="http://schemas.openxmlformats.org/officeDocument/2006/relationships/hyperlink" Target="http://link.springer.com/article/10.1007/JHEP12(2012)035" TargetMode="External"/><Relationship Id="rId8" Type="http://schemas.openxmlformats.org/officeDocument/2006/relationships/image" Target="../media/image3.jpeg"/><Relationship Id="rId9" Type="http://schemas.openxmlformats.org/officeDocument/2006/relationships/image" Target="../media/image4.jpeg"/><Relationship Id="rId10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tlas.web.cern.ch/Atlas/GROUPS/PHYSICS/CONFNOTES/ATLAS-CONF-2012-056/" TargetMode="External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atlas.web.cern.ch/Atlas/GROUPS/PHYSICS/CONFNOTES/ATLAS-CONF-2012-132/" TargetMode="External"/><Relationship Id="rId5" Type="http://schemas.openxmlformats.org/officeDocument/2006/relationships/image" Target="../media/image4.jpe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cds.cern.ch/record/1478935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atlas.web.cern.ch/Atlas/GROUPS/PHYSICS/CONFNOTES/ATLAS-CONF-2012-132/" TargetMode="External"/><Relationship Id="rId5" Type="http://schemas.openxmlformats.org/officeDocument/2006/relationships/image" Target="../media/image4.jpe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cds.cern.ch/record/1478935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cds.cern.ch/record/152857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0370269312008489" TargetMode="External"/><Relationship Id="rId4" Type="http://schemas.openxmlformats.org/officeDocument/2006/relationships/hyperlink" Target="http://prl.aps.org/abstract/PRL/v110/i2/e022003" TargetMode="External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89.png"/><Relationship Id="rId5" Type="http://schemas.openxmlformats.org/officeDocument/2006/relationships/image" Target="../media/image3.jpeg"/><Relationship Id="rId6" Type="http://schemas.openxmlformats.org/officeDocument/2006/relationships/hyperlink" Target="http://cds.cern.ch/record/1563135" TargetMode="External"/><Relationship Id="rId7" Type="http://schemas.openxmlformats.org/officeDocument/2006/relationships/hyperlink" Target="http://atlas.web.cern.ch/Atlas/GROUPS/PHYSICS/CONFNOTES/ATLAS-CONF-2013-100/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atlas.web.cern.ch/Atlas/GROUPS/PHYSICS/CONFNOTES/ATLAS-CONF-2011-118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rl.aps.org/abstract/PRL/v103/i9/e092002" TargetMode="External"/><Relationship Id="rId4" Type="http://schemas.openxmlformats.org/officeDocument/2006/relationships/hyperlink" Target="http://prl.aps.org/abstract/PRL/v103/i9/e092001" TargetMode="External"/><Relationship Id="rId5" Type="http://schemas.openxmlformats.org/officeDocument/2006/relationships/hyperlink" Target="http://cds.cern.ch/record/1430743" TargetMode="External"/><Relationship Id="rId6" Type="http://schemas.openxmlformats.org/officeDocument/2006/relationships/hyperlink" Target="https://atlas.web.cern.ch/Atlas/GROUPS/PHYSICS/CONFNOTES/ATLAS-CONF-2011-088/" TargetMode="External"/><Relationship Id="rId7" Type="http://schemas.openxmlformats.org/officeDocument/2006/relationships/image" Target="../media/image16.png"/><Relationship Id="rId8" Type="http://schemas.openxmlformats.org/officeDocument/2006/relationships/hyperlink" Target="http://arxiv.org/abs/1210.7813v2" TargetMode="External"/><Relationship Id="rId9" Type="http://schemas.openxmlformats.org/officeDocument/2006/relationships/hyperlink" Target="http://arxiv.org/abs/0804.2800v3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article/10.1007/JHEP12(2012)035" TargetMode="External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ciencedirect.com/science/article/pii/S037026931200978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www.sciencedirect.com/science/article/pii/S0370269312009781" TargetMode="External"/><Relationship Id="rId5" Type="http://schemas.openxmlformats.org/officeDocument/2006/relationships/hyperlink" Target="http://link.springer.com/article/10.1007/JHEP12(2012)035" TargetMode="External"/><Relationship Id="rId6" Type="http://schemas.openxmlformats.org/officeDocument/2006/relationships/image" Target="../media/image3.jpeg"/><Relationship Id="rId7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S0370269312009781" TargetMode="External"/><Relationship Id="rId4" Type="http://schemas.openxmlformats.org/officeDocument/2006/relationships/hyperlink" Target="http://link.springer.com/article/10.1007/JHEP12(2012)035" TargetMode="External"/><Relationship Id="rId5" Type="http://schemas.openxmlformats.org/officeDocument/2006/relationships/hyperlink" Target="http://arxiv.org/abs/1210.7813v2" TargetMode="External"/><Relationship Id="rId6" Type="http://schemas.openxmlformats.org/officeDocument/2006/relationships/image" Target="../media/image3.jpeg"/><Relationship Id="rId7" Type="http://schemas.openxmlformats.org/officeDocument/2006/relationships/image" Target="../media/image4.jpeg"/><Relationship Id="rId8" Type="http://schemas.openxmlformats.org/officeDocument/2006/relationships/oleObject" Target="../embeddings/Microsoft_Equation1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Overview of single top results from the LHC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Rebeca Gonzalez Suarez (University of Nebraska, Lincoln) 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" y="234315"/>
            <a:ext cx="2982060" cy="1232056"/>
          </a:xfrm>
          <a:prstGeom prst="rect">
            <a:avLst/>
          </a:prstGeom>
        </p:spPr>
      </p:pic>
      <p:pic>
        <p:nvPicPr>
          <p:cNvPr id="6" name="Picture 5" descr="ATLAS_White_480x720_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661" y="1211198"/>
            <a:ext cx="1614931" cy="2422396"/>
          </a:xfrm>
          <a:prstGeom prst="rect">
            <a:avLst/>
          </a:prstGeom>
        </p:spPr>
      </p:pic>
      <p:pic>
        <p:nvPicPr>
          <p:cNvPr id="8" name="Picture 7" descr="cms-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746" y="1688970"/>
            <a:ext cx="1722991" cy="1722991"/>
          </a:xfrm>
          <a:prstGeom prst="rect">
            <a:avLst/>
          </a:prstGeom>
        </p:spPr>
      </p:pic>
      <p:pic>
        <p:nvPicPr>
          <p:cNvPr id="9" name="Picture 8" descr="CERN_logo_whit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101" y="161885"/>
            <a:ext cx="1333271" cy="1304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614" y="2473997"/>
            <a:ext cx="1680618" cy="13914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rcRect b="11476"/>
          <a:stretch>
            <a:fillRect/>
          </a:stretch>
        </p:blipFill>
        <p:spPr>
          <a:xfrm>
            <a:off x="7083744" y="1227548"/>
            <a:ext cx="1801382" cy="1246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856" y="4013832"/>
            <a:ext cx="3033029" cy="23288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6" y="1227548"/>
            <a:ext cx="3105381" cy="25716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</a:t>
            </a:r>
            <a:r>
              <a:rPr lang="en-US" dirty="0" smtClean="0"/>
              <a:t>-channel at √</a:t>
            </a:r>
            <a:r>
              <a:rPr lang="en-US" dirty="0" err="1" smtClean="0"/>
              <a:t>s</a:t>
            </a:r>
            <a:r>
              <a:rPr lang="en-US" dirty="0" smtClean="0"/>
              <a:t> = 7 TeV: Charge ratio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0793" y="3932367"/>
            <a:ext cx="54550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3E5D78"/>
                </a:solidFill>
                <a:latin typeface="Cambria"/>
                <a:cs typeface="Cambria"/>
              </a:rPr>
              <a:t>Results: </a:t>
            </a:r>
          </a:p>
          <a:p>
            <a:r>
              <a:rPr lang="en-US" sz="1600" dirty="0" smtClean="0">
                <a:latin typeface="Cambria"/>
                <a:cs typeface="Cambria"/>
              </a:rPr>
              <a:t>Maximum likelihood fit to the NN output, </a:t>
            </a:r>
            <a:r>
              <a:rPr lang="en-US" sz="1600" dirty="0" err="1" smtClean="0">
                <a:latin typeface="Cambria"/>
                <a:cs typeface="Cambria"/>
              </a:rPr>
              <a:t>l</a:t>
            </a:r>
            <a:r>
              <a:rPr lang="en-US" sz="1600" baseline="30000" dirty="0" err="1" smtClean="0">
                <a:latin typeface="Cambria"/>
                <a:cs typeface="Cambria"/>
              </a:rPr>
              <a:t>+</a:t>
            </a:r>
            <a:r>
              <a:rPr lang="en-US" sz="1600" dirty="0" err="1" smtClean="0">
                <a:latin typeface="Cambria"/>
                <a:cs typeface="Cambria"/>
              </a:rPr>
              <a:t>/l</a:t>
            </a:r>
            <a:r>
              <a:rPr lang="en-US" sz="1600" baseline="30000" dirty="0" smtClean="0">
                <a:latin typeface="Cambria"/>
                <a:cs typeface="Cambria"/>
              </a:rPr>
              <a:t>-</a:t>
            </a:r>
            <a:r>
              <a:rPr lang="en-US" sz="1600" dirty="0" smtClean="0">
                <a:latin typeface="Cambria"/>
                <a:cs typeface="Cambria"/>
              </a:rPr>
              <a:t>  independently:</a:t>
            </a:r>
          </a:p>
          <a:p>
            <a:r>
              <a:rPr lang="en-US" sz="1600" b="1" dirty="0" err="1" smtClean="0">
                <a:latin typeface="Cambria"/>
                <a:cs typeface="Cambria"/>
              </a:rPr>
              <a:t>σ</a:t>
            </a:r>
            <a:r>
              <a:rPr lang="en-US" sz="1600" b="1" baseline="-25000" dirty="0" err="1" smtClean="0">
                <a:latin typeface="Cambria"/>
                <a:cs typeface="Cambria"/>
              </a:rPr>
              <a:t>top</a:t>
            </a:r>
            <a:r>
              <a:rPr lang="en-US" sz="1600" b="1" dirty="0" smtClean="0">
                <a:latin typeface="Cambria"/>
                <a:cs typeface="Cambria"/>
              </a:rPr>
              <a:t> = 53.2±1.7(stat)±10.6(syst) pb = 53.2±10.8 pb</a:t>
            </a:r>
          </a:p>
          <a:p>
            <a:r>
              <a:rPr lang="en-US" sz="1600" b="1" dirty="0" err="1" smtClean="0">
                <a:latin typeface="Cambria"/>
                <a:cs typeface="Cambria"/>
              </a:rPr>
              <a:t>σ</a:t>
            </a:r>
            <a:r>
              <a:rPr lang="en-US" sz="1600" b="1" baseline="-25000" dirty="0" err="1" smtClean="0">
                <a:latin typeface="Cambria"/>
                <a:cs typeface="Cambria"/>
              </a:rPr>
              <a:t>anti</a:t>
            </a:r>
            <a:r>
              <a:rPr lang="en-US" sz="1600" b="1" baseline="-25000" dirty="0" smtClean="0">
                <a:latin typeface="Cambria"/>
                <a:cs typeface="Cambria"/>
              </a:rPr>
              <a:t>-top</a:t>
            </a:r>
            <a:r>
              <a:rPr lang="en-US" sz="1600" b="1" dirty="0" smtClean="0">
                <a:latin typeface="Cambria"/>
                <a:cs typeface="Cambria"/>
              </a:rPr>
              <a:t>=  29.5±1.5(stat)±7.3(syst) pb = 29.5+7.4-7.5 pb</a:t>
            </a:r>
          </a:p>
          <a:p>
            <a:r>
              <a:rPr lang="en-US" sz="1600" b="1" dirty="0" smtClean="0">
                <a:latin typeface="Cambria"/>
                <a:cs typeface="Cambria"/>
              </a:rPr>
              <a:t>R = 1.81±0.10(stat)+0.21-0.20(syst) = 1.81+0.23-0.22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936" y="5560479"/>
            <a:ext cx="5131728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E5D78"/>
                </a:solidFill>
                <a:latin typeface="Cambria"/>
                <a:cs typeface="Cambria"/>
              </a:rPr>
              <a:t>SM expectation</a:t>
            </a:r>
          </a:p>
          <a:p>
            <a:pPr algn="ctr"/>
            <a:r>
              <a:rPr lang="en-US" sz="1400" b="1" dirty="0" err="1" smtClean="0">
                <a:solidFill>
                  <a:srgbClr val="3E5D78"/>
                </a:solidFill>
                <a:latin typeface="Cambria"/>
                <a:cs typeface="Cambria"/>
              </a:rPr>
              <a:t>σ</a:t>
            </a:r>
            <a:r>
              <a:rPr lang="en-US" sz="1400" b="1" baseline="-25000" dirty="0" err="1" smtClean="0">
                <a:solidFill>
                  <a:srgbClr val="3E5D78"/>
                </a:solidFill>
                <a:latin typeface="Cambria"/>
                <a:cs typeface="Cambria"/>
              </a:rPr>
              <a:t>top</a:t>
            </a:r>
            <a:r>
              <a:rPr lang="en-US" sz="1400" b="1" dirty="0" smtClean="0">
                <a:solidFill>
                  <a:srgbClr val="3E5D78"/>
                </a:solidFill>
                <a:latin typeface="Cambria"/>
                <a:cs typeface="Cambria"/>
              </a:rPr>
              <a:t>= 43.0 (+1.6-0.2) ±0.8 pb  </a:t>
            </a:r>
            <a:r>
              <a:rPr lang="en-US" sz="1400" b="1" dirty="0" err="1" smtClean="0">
                <a:solidFill>
                  <a:srgbClr val="3E5D78"/>
                </a:solidFill>
                <a:latin typeface="Cambria"/>
                <a:cs typeface="Cambria"/>
              </a:rPr>
              <a:t>σ</a:t>
            </a:r>
            <a:r>
              <a:rPr lang="en-US" sz="1400" b="1" baseline="-25000" dirty="0" err="1" smtClean="0">
                <a:solidFill>
                  <a:srgbClr val="3E5D78"/>
                </a:solidFill>
                <a:latin typeface="Cambria"/>
                <a:cs typeface="Cambria"/>
              </a:rPr>
              <a:t>anti</a:t>
            </a:r>
            <a:r>
              <a:rPr lang="en-US" sz="1400" b="1" baseline="-25000" dirty="0" smtClean="0">
                <a:solidFill>
                  <a:srgbClr val="3E5D78"/>
                </a:solidFill>
                <a:latin typeface="Cambria"/>
                <a:cs typeface="Cambria"/>
              </a:rPr>
              <a:t>-top</a:t>
            </a:r>
            <a:r>
              <a:rPr lang="en-US" sz="1400" b="1" dirty="0" smtClean="0">
                <a:solidFill>
                  <a:srgbClr val="3E5D78"/>
                </a:solidFill>
                <a:latin typeface="Cambria"/>
                <a:cs typeface="Cambria"/>
              </a:rPr>
              <a:t>= 22.9±0.5 (+0.7-0.9) pb</a:t>
            </a:r>
          </a:p>
          <a:p>
            <a:pPr algn="ctr"/>
            <a:r>
              <a:rPr lang="en-US" sz="1400" dirty="0" smtClean="0">
                <a:hlinkClick r:id="rId6"/>
              </a:rPr>
              <a:t>http://arxiv.org/abs/1210.7813v2</a:t>
            </a:r>
            <a:endParaRPr lang="en-US" sz="14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6261623" y="152400"/>
            <a:ext cx="204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ATLAS, L = 4.71fb</a:t>
            </a:r>
            <a:r>
              <a:rPr lang="en-US" baseline="30000" dirty="0" smtClean="0">
                <a:latin typeface="Cambria"/>
                <a:cs typeface="Cambria"/>
              </a:rPr>
              <a:t>-1</a:t>
            </a:r>
          </a:p>
        </p:txBody>
      </p:sp>
      <p:pic>
        <p:nvPicPr>
          <p:cNvPr id="13" name="Picture 12" descr="ATLAS_White_480x720_0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5336" y="113118"/>
            <a:ext cx="1986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1400" dirty="0" smtClean="0">
                <a:hlinkClick r:id="rId8"/>
              </a:rPr>
              <a:t>ATLAS-CONF-2012-056</a:t>
            </a:r>
            <a:endParaRPr lang="en-US" sz="14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158441" y="1139204"/>
            <a:ext cx="4825994" cy="2866140"/>
          </a:xfrm>
        </p:spPr>
        <p:txBody>
          <a:bodyPr>
            <a:noAutofit/>
          </a:bodyPr>
          <a:lstStyle/>
          <a:p>
            <a:r>
              <a:rPr lang="en-US" sz="1600" dirty="0" smtClean="0"/>
              <a:t>Similar strategy, slightly different cuts:</a:t>
            </a:r>
          </a:p>
          <a:p>
            <a:pPr lvl="1"/>
            <a:r>
              <a:rPr lang="en-US" sz="1400" dirty="0" smtClean="0"/>
              <a:t>MET &gt; 30 GeV,  m</a:t>
            </a:r>
            <a:r>
              <a:rPr lang="en-US" sz="1400" baseline="-25000" dirty="0" smtClean="0"/>
              <a:t>T</a:t>
            </a:r>
            <a:r>
              <a:rPr lang="en-US" sz="1400" dirty="0" smtClean="0"/>
              <a:t>(W) &gt; 30 GeV</a:t>
            </a:r>
          </a:p>
          <a:p>
            <a:pPr lvl="1"/>
            <a:r>
              <a:rPr lang="en-US" sz="1400" dirty="0" smtClean="0"/>
              <a:t>p</a:t>
            </a:r>
            <a:r>
              <a:rPr lang="en-US" sz="1400" baseline="-25000" dirty="0" smtClean="0"/>
              <a:t>T</a:t>
            </a:r>
            <a:r>
              <a:rPr lang="en-US" sz="1400" dirty="0" smtClean="0"/>
              <a:t> cut for (forward) jets &gt; 30 GeV (50 GeV)</a:t>
            </a:r>
          </a:p>
          <a:p>
            <a:r>
              <a:rPr lang="en-US" sz="1600" b="1" dirty="0" smtClean="0">
                <a:solidFill>
                  <a:srgbClr val="727CA3"/>
                </a:solidFill>
              </a:rPr>
              <a:t>Background estimation:</a:t>
            </a:r>
          </a:p>
          <a:p>
            <a:pPr lvl="1"/>
            <a:r>
              <a:rPr lang="en-US" sz="1400" dirty="0" smtClean="0"/>
              <a:t>Multijet: same method. W+jets: simulation, </a:t>
            </a:r>
          </a:p>
          <a:p>
            <a:pPr lvl="1">
              <a:buNone/>
            </a:pPr>
            <a:r>
              <a:rPr lang="en-US" sz="1400" dirty="0" smtClean="0"/>
              <a:t>	fractions scaled from data</a:t>
            </a:r>
          </a:p>
          <a:p>
            <a:r>
              <a:rPr lang="en-US" sz="1600" b="1" dirty="0" smtClean="0"/>
              <a:t>Analysis:</a:t>
            </a:r>
          </a:p>
          <a:p>
            <a:pPr lvl="1"/>
            <a:r>
              <a:rPr lang="en-US" sz="1400" dirty="0" smtClean="0"/>
              <a:t>NN: 15 variables 2j1t, 19 variables 3j1t</a:t>
            </a:r>
          </a:p>
          <a:p>
            <a:pPr lvl="1"/>
            <a:r>
              <a:rPr lang="en-US" sz="1400" dirty="0" smtClean="0"/>
              <a:t>training done in 4 channels (2 regions, </a:t>
            </a:r>
            <a:r>
              <a:rPr lang="en-US" sz="1400" dirty="0" err="1" smtClean="0"/>
              <a:t>l</a:t>
            </a:r>
            <a:r>
              <a:rPr lang="en-US" sz="1400" baseline="30000" dirty="0" smtClean="0"/>
              <a:t>+</a:t>
            </a:r>
            <a:r>
              <a:rPr lang="en-US" sz="1400" dirty="0" smtClean="0"/>
              <a:t> or </a:t>
            </a:r>
            <a:r>
              <a:rPr lang="en-US" sz="1400" dirty="0" err="1" smtClean="0"/>
              <a:t>l</a:t>
            </a:r>
            <a:r>
              <a:rPr lang="en-US" sz="1400" baseline="30000" dirty="0" smtClean="0"/>
              <a:t>-</a:t>
            </a:r>
            <a:r>
              <a:rPr lang="en-US" sz="1400" dirty="0" smtClean="0"/>
              <a:t>)</a:t>
            </a:r>
          </a:p>
          <a:p>
            <a:r>
              <a:rPr lang="en-US" sz="1600" dirty="0" smtClean="0"/>
              <a:t>Main systematics: ISR/FSR, multijet normalization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</a:t>
            </a:r>
            <a:r>
              <a:rPr lang="en-US" dirty="0" smtClean="0"/>
              <a:t>-channel at √</a:t>
            </a:r>
            <a:r>
              <a:rPr lang="en-US" dirty="0" err="1" smtClean="0"/>
              <a:t>s</a:t>
            </a:r>
            <a:r>
              <a:rPr lang="en-US" dirty="0" smtClean="0"/>
              <a:t> = 8 TeV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3298242"/>
          </a:xfrm>
        </p:spPr>
        <p:txBody>
          <a:bodyPr>
            <a:noAutofit/>
          </a:bodyPr>
          <a:lstStyle/>
          <a:p>
            <a:r>
              <a:rPr lang="en-US" sz="1600" b="1" dirty="0" smtClean="0"/>
              <a:t>Objects</a:t>
            </a:r>
            <a:r>
              <a:rPr lang="en-US" sz="1600" dirty="0" smtClean="0"/>
              <a:t> (ATLAS/CMS):</a:t>
            </a:r>
          </a:p>
          <a:p>
            <a:pPr lvl="1"/>
            <a:r>
              <a:rPr lang="en-US" sz="1600" dirty="0" smtClean="0"/>
              <a:t>Muons: p</a:t>
            </a:r>
            <a:r>
              <a:rPr lang="en-US" sz="1600" baseline="-25000" dirty="0" smtClean="0"/>
              <a:t>T </a:t>
            </a:r>
            <a:r>
              <a:rPr lang="en-US" sz="1600" dirty="0" smtClean="0"/>
              <a:t>&gt; 25/26 GeV, |η| &lt; 2.5/2.1</a:t>
            </a:r>
          </a:p>
          <a:p>
            <a:pPr lvl="1"/>
            <a:r>
              <a:rPr lang="en-US" sz="1600" dirty="0" smtClean="0"/>
              <a:t>Electrons: E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 &gt; 25 GeV, |η| &lt;  2.47</a:t>
            </a:r>
          </a:p>
          <a:p>
            <a:pPr lvl="1"/>
            <a:r>
              <a:rPr lang="en-US" sz="1600" dirty="0" smtClean="0"/>
              <a:t>Jets: Anti-</a:t>
            </a:r>
            <a:r>
              <a:rPr lang="en-US" sz="1600" dirty="0" err="1" smtClean="0"/>
              <a:t>k</a:t>
            </a:r>
            <a:r>
              <a:rPr lang="en-US" sz="1600" baseline="-25000" dirty="0" err="1" smtClean="0"/>
              <a:t>t</a:t>
            </a:r>
            <a:r>
              <a:rPr lang="en-US" sz="1600" dirty="0" smtClean="0"/>
              <a:t> (0.4/0.5) p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 &gt; 30/60 GeV, |η| &lt; 4.5 + b-tagging</a:t>
            </a:r>
          </a:p>
          <a:p>
            <a:pPr lvl="0">
              <a:defRPr/>
            </a:pPr>
            <a:r>
              <a:rPr lang="en-US" sz="1600" b="1" dirty="0" smtClean="0">
                <a:solidFill>
                  <a:srgbClr val="727CA3"/>
                </a:solidFill>
              </a:rPr>
              <a:t>Event Selection:</a:t>
            </a:r>
          </a:p>
          <a:p>
            <a:pPr lvl="1"/>
            <a:r>
              <a:rPr lang="en-US" sz="1600" b="1" dirty="0" smtClean="0"/>
              <a:t>Exactly 1 isolated lepton </a:t>
            </a:r>
            <a:endParaRPr lang="en-US" sz="1600" dirty="0" smtClean="0"/>
          </a:p>
          <a:p>
            <a:pPr lvl="1"/>
            <a:r>
              <a:rPr lang="en-US" sz="1600" b="1" dirty="0" smtClean="0"/>
              <a:t>At least 2 jets </a:t>
            </a:r>
          </a:p>
          <a:p>
            <a:pPr lvl="1">
              <a:buNone/>
            </a:pPr>
            <a:r>
              <a:rPr lang="en-US" sz="1600" dirty="0" smtClean="0"/>
              <a:t>	(ATLAS: exactly 2/3, CMS: several regions)</a:t>
            </a:r>
          </a:p>
          <a:p>
            <a:pPr lvl="1"/>
            <a:r>
              <a:rPr lang="en-US" sz="1600" b="1" dirty="0" smtClean="0"/>
              <a:t>Kinematic cuts:</a:t>
            </a:r>
          </a:p>
          <a:p>
            <a:pPr lvl="2"/>
            <a:r>
              <a:rPr lang="en-US" sz="1600" dirty="0" smtClean="0"/>
              <a:t>ATLAS: MET &gt; 30 GeV, </a:t>
            </a:r>
            <a:r>
              <a:rPr lang="en-US" sz="1600" dirty="0" err="1" smtClean="0"/>
              <a:t>m</a:t>
            </a:r>
            <a:r>
              <a:rPr lang="en-US" sz="1600" baseline="-25000" dirty="0" err="1" smtClean="0"/>
              <a:t>T</a:t>
            </a:r>
            <a:r>
              <a:rPr lang="en-US" sz="1600" dirty="0" err="1" smtClean="0"/>
              <a:t>(W</a:t>
            </a:r>
            <a:r>
              <a:rPr lang="en-US" sz="1600" dirty="0" smtClean="0"/>
              <a:t>) &gt; 50 GeV</a:t>
            </a:r>
          </a:p>
          <a:p>
            <a:pPr lvl="2"/>
            <a:r>
              <a:rPr lang="en-US" sz="1600" dirty="0" smtClean="0"/>
              <a:t>CMS: </a:t>
            </a:r>
            <a:r>
              <a:rPr lang="en-US" sz="1600" dirty="0" err="1" smtClean="0"/>
              <a:t>m</a:t>
            </a:r>
            <a:r>
              <a:rPr lang="en-US" sz="1600" baseline="-25000" dirty="0" err="1" smtClean="0"/>
              <a:t>T</a:t>
            </a:r>
            <a:r>
              <a:rPr lang="en-US" sz="1600" dirty="0" smtClean="0"/>
              <a:t> (W) &gt; 50 GeV</a:t>
            </a:r>
          </a:p>
          <a:p>
            <a:pPr lvl="2"/>
            <a:endParaRPr lang="en-US" sz="1600" dirty="0" smtClean="0"/>
          </a:p>
          <a:p>
            <a:pPr marL="1005840" lvl="2" indent="-274320">
              <a:buClr>
                <a:schemeClr val="accent2"/>
              </a:buClr>
            </a:pPr>
            <a:endParaRPr lang="en-US" sz="1600" dirty="0" smtClean="0">
              <a:solidFill>
                <a:schemeClr val="tx2"/>
              </a:solidFill>
            </a:endParaRPr>
          </a:p>
          <a:p>
            <a:pPr lvl="1"/>
            <a:endParaRPr lang="en-US" sz="1600" dirty="0" smtClean="0">
              <a:solidFill>
                <a:schemeClr val="tx1"/>
              </a:solidFill>
            </a:endParaRPr>
          </a:p>
          <a:p>
            <a:pPr lvl="1">
              <a:defRPr/>
            </a:pPr>
            <a:endParaRPr lang="en-US" sz="1600" dirty="0" smtClean="0"/>
          </a:p>
          <a:p>
            <a:pPr lvl="1">
              <a:defRPr/>
            </a:pPr>
            <a:endParaRPr lang="en-US" sz="1600" dirty="0" smtClean="0"/>
          </a:p>
          <a:p>
            <a:pPr lvl="1">
              <a:defRPr/>
            </a:pPr>
            <a:endParaRPr lang="en-US" sz="1600" dirty="0" smtClean="0"/>
          </a:p>
          <a:p>
            <a:pPr lvl="0">
              <a:defRPr/>
            </a:pPr>
            <a:endParaRPr lang="en-US" sz="1600" dirty="0" smtClean="0"/>
          </a:p>
          <a:p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327513" y="4786690"/>
            <a:ext cx="4008751" cy="13234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latin typeface="Cambria"/>
                <a:cs typeface="Cambria"/>
              </a:rPr>
              <a:t>ATLAS </a:t>
            </a:r>
          </a:p>
          <a:p>
            <a:pPr lvl="1"/>
            <a:r>
              <a:rPr lang="en-US" sz="1600" dirty="0" smtClean="0">
                <a:latin typeface="Cambria"/>
                <a:cs typeface="Cambria"/>
              </a:rPr>
              <a:t>Signal region: 1 tag</a:t>
            </a:r>
          </a:p>
          <a:p>
            <a:pPr lvl="1"/>
            <a:r>
              <a:rPr lang="en-US" sz="1600" dirty="0" smtClean="0">
                <a:latin typeface="Cambria"/>
                <a:cs typeface="Cambria"/>
              </a:rPr>
              <a:t>Control regions: loose b-tagging requirements, vetoing b-tagged events from signal region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98629" y="4786690"/>
            <a:ext cx="4409427" cy="13234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latin typeface="Cambria"/>
                <a:cs typeface="Cambria"/>
              </a:rPr>
              <a:t>CMS</a:t>
            </a:r>
          </a:p>
          <a:p>
            <a:pPr lvl="1"/>
            <a:r>
              <a:rPr lang="en-US" sz="1600" dirty="0" smtClean="0">
                <a:latin typeface="Cambria"/>
                <a:cs typeface="Cambria"/>
              </a:rPr>
              <a:t>2j1t  divided into: </a:t>
            </a:r>
          </a:p>
          <a:p>
            <a:pPr lvl="1"/>
            <a:r>
              <a:rPr lang="en-US" sz="1600" dirty="0" smtClean="0">
                <a:latin typeface="Cambria"/>
                <a:cs typeface="Cambria"/>
              </a:rPr>
              <a:t>SR (130 &lt; </a:t>
            </a:r>
            <a:r>
              <a:rPr lang="en-US" sz="1600" dirty="0" err="1" smtClean="0">
                <a:latin typeface="Cambria"/>
                <a:cs typeface="Cambria"/>
              </a:rPr>
              <a:t>m</a:t>
            </a:r>
            <a:r>
              <a:rPr lang="en-US" sz="1600" baseline="-25000" dirty="0" err="1" smtClean="0">
                <a:latin typeface="Cambria"/>
                <a:cs typeface="Cambria"/>
              </a:rPr>
              <a:t>lνb</a:t>
            </a:r>
            <a:r>
              <a:rPr lang="en-US" sz="1600" dirty="0" smtClean="0">
                <a:latin typeface="Cambria"/>
                <a:cs typeface="Cambria"/>
              </a:rPr>
              <a:t> &lt; 220 GeV) and SB</a:t>
            </a:r>
          </a:p>
          <a:p>
            <a:pPr lvl="1"/>
            <a:r>
              <a:rPr lang="en-US" sz="1600" dirty="0" smtClean="0">
                <a:latin typeface="Cambria"/>
                <a:cs typeface="Cambria"/>
              </a:rPr>
              <a:t>+Several jet-tag regions as CR to check input variables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96846" y="1219201"/>
            <a:ext cx="2521407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mbria"/>
                <a:cs typeface="Cambria"/>
              </a:rPr>
              <a:t>ATLAS:  NN</a:t>
            </a:r>
          </a:p>
          <a:p>
            <a:pPr algn="ctr"/>
            <a:r>
              <a:rPr lang="en-US" sz="1600" dirty="0" smtClean="0">
                <a:latin typeface="Cambria"/>
                <a:cs typeface="Cambria"/>
              </a:rPr>
              <a:t>L = 5.8 fb</a:t>
            </a:r>
            <a:r>
              <a:rPr lang="en-US" sz="1600" baseline="30000" dirty="0" smtClean="0">
                <a:latin typeface="Cambria"/>
                <a:cs typeface="Cambria"/>
              </a:rPr>
              <a:t>-1</a:t>
            </a:r>
            <a:endParaRPr lang="en-US" sz="1600" dirty="0" smtClean="0">
              <a:latin typeface="Cambria"/>
              <a:cs typeface="Cambria"/>
            </a:endParaRPr>
          </a:p>
          <a:p>
            <a:pPr algn="ctr"/>
            <a:endParaRPr lang="en-US" sz="1600" dirty="0" smtClean="0">
              <a:latin typeface="Cambria"/>
              <a:cs typeface="Cambria"/>
            </a:endParaRPr>
          </a:p>
          <a:p>
            <a:pPr algn="ctr"/>
            <a:r>
              <a:rPr lang="en-US" sz="1600" dirty="0" smtClean="0">
                <a:latin typeface="Cambria"/>
                <a:cs typeface="Cambria"/>
              </a:rPr>
              <a:t>CMS:  |</a:t>
            </a:r>
            <a:r>
              <a:rPr lang="en-US" sz="1600" dirty="0" err="1" smtClean="0">
                <a:latin typeface="Cambria"/>
                <a:cs typeface="Cambria"/>
              </a:rPr>
              <a:t>η</a:t>
            </a:r>
            <a:r>
              <a:rPr lang="en-US" sz="1600" baseline="-25000" dirty="0" err="1" smtClean="0">
                <a:latin typeface="Cambria"/>
                <a:cs typeface="Cambria"/>
              </a:rPr>
              <a:t>j</a:t>
            </a:r>
            <a:r>
              <a:rPr lang="en-US" sz="1600" baseline="-25000" dirty="0" smtClean="0">
                <a:latin typeface="Cambria"/>
                <a:cs typeface="Cambria"/>
              </a:rPr>
              <a:t>’</a:t>
            </a:r>
            <a:r>
              <a:rPr lang="en-US" sz="1600" dirty="0" smtClean="0">
                <a:latin typeface="Cambria"/>
                <a:cs typeface="Cambria"/>
              </a:rPr>
              <a:t>| </a:t>
            </a:r>
            <a:r>
              <a:rPr lang="en-US" sz="1600" b="1" dirty="0" smtClean="0">
                <a:solidFill>
                  <a:srgbClr val="727CA3"/>
                </a:solidFill>
                <a:latin typeface="Cambria"/>
                <a:cs typeface="Cambria"/>
              </a:rPr>
              <a:t>muon channel</a:t>
            </a:r>
          </a:p>
          <a:p>
            <a:pPr algn="ctr"/>
            <a:r>
              <a:rPr lang="en-US" sz="1600" dirty="0" smtClean="0">
                <a:latin typeface="Cambria"/>
                <a:cs typeface="Cambria"/>
              </a:rPr>
              <a:t>L =5.0 fb</a:t>
            </a:r>
            <a:r>
              <a:rPr lang="en-US" sz="1600" baseline="30000" dirty="0" smtClean="0">
                <a:latin typeface="Cambria"/>
                <a:cs typeface="Cambria"/>
              </a:rPr>
              <a:t>-1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14679" y="73836"/>
            <a:ext cx="18303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2"/>
              </a:rPr>
              <a:t>CMS-PAS-TOP-12-011</a:t>
            </a:r>
            <a:endParaRPr lang="en-US" sz="1400" dirty="0" smtClean="0"/>
          </a:p>
        </p:txBody>
      </p:sp>
      <p:pic>
        <p:nvPicPr>
          <p:cNvPr id="16" name="Picture 15" descr="ATLAS_White_480x720_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87502" y="113118"/>
            <a:ext cx="1986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4"/>
              </a:rPr>
              <a:t>ATLAS-CONF-2012-132</a:t>
            </a:r>
            <a:endParaRPr lang="en-US" sz="1400" dirty="0" smtClean="0"/>
          </a:p>
        </p:txBody>
      </p:sp>
      <p:pic>
        <p:nvPicPr>
          <p:cNvPr id="17" name="Picture 16" descr="cms-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7" y="3180886"/>
            <a:ext cx="3392106" cy="31122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</a:t>
            </a:r>
            <a:r>
              <a:rPr lang="en-US" dirty="0" smtClean="0"/>
              <a:t>-channel at √</a:t>
            </a:r>
            <a:r>
              <a:rPr lang="en-US" dirty="0" err="1" smtClean="0"/>
              <a:t>s</a:t>
            </a:r>
            <a:r>
              <a:rPr lang="en-US" dirty="0" smtClean="0"/>
              <a:t> = 8 TeV: Analysis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229600" cy="2067403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rgbClr val="9FB8CD"/>
                </a:solidFill>
              </a:rPr>
              <a:t>Background estimation:</a:t>
            </a:r>
          </a:p>
          <a:p>
            <a:pPr lvl="1"/>
            <a:r>
              <a:rPr lang="en-US" sz="1600" b="1" dirty="0" smtClean="0"/>
              <a:t>QCD multijet</a:t>
            </a:r>
            <a:r>
              <a:rPr lang="en-US" sz="1600" dirty="0" smtClean="0"/>
              <a:t>: Maximum likelihood fit to MET (ATLAS) or m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(W) (CMS) before cut. Template from data, inverting isolation (CMS). Template from PYTHIA jet-electron model (ATLAS)</a:t>
            </a:r>
          </a:p>
          <a:p>
            <a:pPr lvl="1"/>
            <a:r>
              <a:rPr lang="en-US" sz="1600" b="1" dirty="0" smtClean="0"/>
              <a:t>W+jets: </a:t>
            </a:r>
            <a:r>
              <a:rPr lang="en-US" sz="1600" b="1" dirty="0" smtClean="0">
                <a:solidFill>
                  <a:schemeClr val="accent1"/>
                </a:solidFill>
              </a:rPr>
              <a:t>ATLAS</a:t>
            </a:r>
            <a:r>
              <a:rPr lang="en-US" sz="1600" dirty="0" smtClean="0"/>
              <a:t> simulation, fractions scaled from data. </a:t>
            </a:r>
            <a:r>
              <a:rPr lang="en-US" sz="1600" b="1" dirty="0" smtClean="0">
                <a:solidFill>
                  <a:srgbClr val="727CA3"/>
                </a:solidFill>
              </a:rPr>
              <a:t>CMS</a:t>
            </a:r>
            <a:r>
              <a:rPr lang="en-US" sz="1600" dirty="0" smtClean="0"/>
              <a:t> from SB to SR </a:t>
            </a:r>
          </a:p>
          <a:p>
            <a:pPr lvl="1"/>
            <a:r>
              <a:rPr lang="en-US" sz="1600" b="1" dirty="0" smtClean="0"/>
              <a:t>tt: </a:t>
            </a:r>
            <a:r>
              <a:rPr lang="en-US" sz="1600" b="1" dirty="0" smtClean="0">
                <a:solidFill>
                  <a:schemeClr val="accent1"/>
                </a:solidFill>
              </a:rPr>
              <a:t>CMS</a:t>
            </a:r>
            <a:r>
              <a:rPr lang="en-US" sz="1600" dirty="0" smtClean="0"/>
              <a:t> normalization from simulation, template from 3j2t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660" y="3180886"/>
            <a:ext cx="3477236" cy="27655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65415" y="4630794"/>
            <a:ext cx="1842633" cy="13234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Cambria"/>
                <a:cs typeface="Cambria"/>
              </a:rPr>
              <a:t>ATLAS:</a:t>
            </a:r>
          </a:p>
          <a:p>
            <a:r>
              <a:rPr lang="en-US" sz="1600" dirty="0" smtClean="0">
                <a:latin typeface="Cambria"/>
                <a:cs typeface="Cambria"/>
              </a:rPr>
              <a:t>NN: 11 variables. Training independently 2j1t and 3j1t</a:t>
            </a:r>
          </a:p>
        </p:txBody>
      </p:sp>
      <p:pic>
        <p:nvPicPr>
          <p:cNvPr id="19" name="Picture 18" descr="ATLAS_White_480x720_0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pic>
        <p:nvPicPr>
          <p:cNvPr id="20" name="Picture 19" descr="cms-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114679" y="73836"/>
            <a:ext cx="18303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6"/>
              </a:rPr>
              <a:t>CMS-PAS-TOP-12-011</a:t>
            </a:r>
            <a:endParaRPr lang="en-US" sz="1400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187502" y="113118"/>
            <a:ext cx="1986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7"/>
              </a:rPr>
              <a:t>ATLAS-CONF-2012-132</a:t>
            </a:r>
            <a:endParaRPr lang="en-US" sz="1400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3779583" y="3487003"/>
            <a:ext cx="1550644" cy="83099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727CA3"/>
                </a:solidFill>
                <a:latin typeface="Cambria"/>
                <a:cs typeface="Cambria"/>
              </a:rPr>
              <a:t>CMS:</a:t>
            </a:r>
          </a:p>
          <a:p>
            <a:r>
              <a:rPr lang="en-US" sz="1600" dirty="0" smtClean="0">
                <a:latin typeface="Cambria"/>
                <a:cs typeface="Cambria"/>
              </a:rPr>
              <a:t>Fit to |</a:t>
            </a:r>
            <a:r>
              <a:rPr lang="en-US" sz="1600" dirty="0" err="1" smtClean="0">
                <a:latin typeface="Cambria"/>
                <a:cs typeface="Cambria"/>
              </a:rPr>
              <a:t>η</a:t>
            </a:r>
            <a:r>
              <a:rPr lang="en-US" sz="1600" baseline="-25000" dirty="0" err="1" smtClean="0">
                <a:latin typeface="Cambria"/>
                <a:cs typeface="Cambria"/>
              </a:rPr>
              <a:t>j</a:t>
            </a:r>
            <a:r>
              <a:rPr lang="en-US" sz="1600" baseline="-25000" dirty="0" smtClean="0">
                <a:latin typeface="Cambria"/>
                <a:cs typeface="Cambria"/>
              </a:rPr>
              <a:t>’</a:t>
            </a:r>
            <a:r>
              <a:rPr lang="en-US" sz="1600" dirty="0" smtClean="0">
                <a:latin typeface="Cambria"/>
                <a:cs typeface="Cambria"/>
              </a:rPr>
              <a:t>|  in 2j1t,  SR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786" y="1180141"/>
            <a:ext cx="2957070" cy="254826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228" y="3728405"/>
            <a:ext cx="3114285" cy="2615117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t-channel at √s = 8 TeV: Results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"/>
          </p:nvPr>
        </p:nvSpPr>
        <p:spPr>
          <a:xfrm>
            <a:off x="297566" y="1167888"/>
            <a:ext cx="6062109" cy="4937760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rgbClr val="9FB8CD"/>
                </a:solidFill>
              </a:rPr>
              <a:t>ATLAS</a:t>
            </a:r>
            <a:endParaRPr lang="en-US" sz="1800" b="1" dirty="0" smtClean="0"/>
          </a:p>
          <a:p>
            <a:pPr>
              <a:buNone/>
            </a:pPr>
            <a:r>
              <a:rPr lang="en-US" sz="1800" b="1" dirty="0" smtClean="0"/>
              <a:t>	</a:t>
            </a:r>
            <a:r>
              <a:rPr lang="en-US" sz="1600" dirty="0" smtClean="0"/>
              <a:t>Binned maximum likelihood fit to the NN in 2/3 jets samples</a:t>
            </a:r>
          </a:p>
          <a:p>
            <a:pPr lvl="1">
              <a:buNone/>
            </a:pPr>
            <a:r>
              <a:rPr lang="en-US" sz="1600" dirty="0" smtClean="0"/>
              <a:t>Main systematics: ISR/FSR, b-tag</a:t>
            </a:r>
          </a:p>
          <a:p>
            <a:pPr lvl="2"/>
            <a:r>
              <a:rPr lang="en-US" sz="1600" b="1" dirty="0" err="1" smtClean="0"/>
              <a:t>σ</a:t>
            </a:r>
            <a:r>
              <a:rPr lang="en-US" sz="1600" b="1" baseline="-25000" dirty="0" err="1" smtClean="0"/>
              <a:t>t</a:t>
            </a:r>
            <a:r>
              <a:rPr lang="en-US" sz="1600" b="1" baseline="-25000" dirty="0" smtClean="0"/>
              <a:t>-channel </a:t>
            </a:r>
            <a:r>
              <a:rPr lang="en-US" sz="1600" b="1" dirty="0" smtClean="0"/>
              <a:t>= 95.1±2.4(stat)±18.0(syst) pb= 95.1±18.1 pb</a:t>
            </a:r>
          </a:p>
          <a:p>
            <a:pPr lvl="2"/>
            <a:r>
              <a:rPr lang="en-US" sz="1600" dirty="0" smtClean="0"/>
              <a:t>|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tb</a:t>
            </a:r>
            <a:r>
              <a:rPr lang="en-US" sz="1600" dirty="0" smtClean="0"/>
              <a:t>| = 1.04+0.10-0.11, constrained |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tb</a:t>
            </a:r>
            <a:r>
              <a:rPr lang="en-US" sz="1600" dirty="0" smtClean="0"/>
              <a:t>| &gt; 0.80 at 95%CL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1800" b="1" dirty="0" smtClean="0">
                <a:solidFill>
                  <a:srgbClr val="9FB8CD"/>
                </a:solidFill>
              </a:rPr>
              <a:t>CMS</a:t>
            </a:r>
          </a:p>
          <a:p>
            <a:pPr lvl="1">
              <a:buNone/>
            </a:pPr>
            <a:r>
              <a:rPr lang="en-US" sz="1600" dirty="0" smtClean="0"/>
              <a:t>Maximum likelihood fit to |</a:t>
            </a:r>
            <a:r>
              <a:rPr lang="en-US" sz="1600" dirty="0" err="1" smtClean="0"/>
              <a:t>η</a:t>
            </a:r>
            <a:r>
              <a:rPr lang="en-US" sz="1600" baseline="-25000" dirty="0" err="1" smtClean="0"/>
              <a:t>j</a:t>
            </a:r>
            <a:r>
              <a:rPr lang="en-US" sz="1600" baseline="-25000" dirty="0" smtClean="0"/>
              <a:t>’</a:t>
            </a:r>
            <a:r>
              <a:rPr lang="en-US" sz="1600" dirty="0" smtClean="0"/>
              <a:t>|  in 2j1t in the SR </a:t>
            </a:r>
          </a:p>
          <a:p>
            <a:pPr lvl="1">
              <a:buNone/>
            </a:pPr>
            <a:r>
              <a:rPr lang="en-US" sz="1600" dirty="0" smtClean="0"/>
              <a:t>Larger systematic effect: JES</a:t>
            </a:r>
          </a:p>
          <a:p>
            <a:pPr lvl="2"/>
            <a:r>
              <a:rPr lang="en-US" sz="1600" b="1" dirty="0" err="1" smtClean="0"/>
              <a:t>σ</a:t>
            </a:r>
            <a:r>
              <a:rPr lang="en-US" sz="1600" b="1" baseline="-25000" dirty="0" err="1" smtClean="0"/>
              <a:t>t</a:t>
            </a:r>
            <a:r>
              <a:rPr lang="en-US" sz="1600" b="1" baseline="-25000" dirty="0" smtClean="0"/>
              <a:t>-channel </a:t>
            </a:r>
            <a:r>
              <a:rPr lang="en-US" sz="1600" b="1" dirty="0" smtClean="0"/>
              <a:t>= 80.1±5.7(stat)±11.0(syst)±4.0(lumi) pb</a:t>
            </a:r>
          </a:p>
          <a:p>
            <a:pPr lvl="2"/>
            <a:r>
              <a:rPr lang="en-US" sz="1600" dirty="0" smtClean="0"/>
              <a:t>|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tb</a:t>
            </a:r>
            <a:r>
              <a:rPr lang="en-US" sz="1600" dirty="0" smtClean="0"/>
              <a:t>|= 0.96±0.08(exp)±0.02(th) </a:t>
            </a:r>
          </a:p>
          <a:p>
            <a:pPr lvl="2">
              <a:buNone/>
            </a:pPr>
            <a:r>
              <a:rPr lang="en-US" sz="1600" dirty="0" smtClean="0"/>
              <a:t>	constrained |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tb</a:t>
            </a:r>
            <a:r>
              <a:rPr lang="en-US" sz="1600" dirty="0" smtClean="0"/>
              <a:t>| &gt; 0.81 at 95%CL</a:t>
            </a:r>
          </a:p>
          <a:p>
            <a:endParaRPr lang="en-US" sz="1600" dirty="0" smtClean="0"/>
          </a:p>
          <a:p>
            <a:pPr lvl="1"/>
            <a:endParaRPr lang="en-US" sz="1600" dirty="0" smtClean="0"/>
          </a:p>
          <a:p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1652462" y="3312906"/>
            <a:ext cx="3736942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E5D78"/>
                </a:solidFill>
                <a:latin typeface="Cambria"/>
                <a:cs typeface="Cambria"/>
              </a:rPr>
              <a:t>SM expectation</a:t>
            </a:r>
          </a:p>
          <a:p>
            <a:pPr algn="ctr"/>
            <a:r>
              <a:rPr lang="en-US" sz="1600" b="1" dirty="0" err="1" smtClean="0">
                <a:solidFill>
                  <a:srgbClr val="3E5D78"/>
                </a:solidFill>
                <a:latin typeface="Cambria"/>
                <a:cs typeface="Cambria"/>
              </a:rPr>
              <a:t>σ</a:t>
            </a:r>
            <a:r>
              <a:rPr lang="en-US" sz="1600" b="1" baseline="-25000" dirty="0" err="1" smtClean="0">
                <a:solidFill>
                  <a:srgbClr val="3E5D78"/>
                </a:solidFill>
                <a:latin typeface="Cambria"/>
                <a:cs typeface="Cambria"/>
              </a:rPr>
              <a:t>t</a:t>
            </a:r>
            <a:r>
              <a:rPr lang="en-US" sz="1600" b="1" baseline="-25000" dirty="0" smtClean="0">
                <a:solidFill>
                  <a:srgbClr val="3E5D78"/>
                </a:solidFill>
                <a:latin typeface="Cambria"/>
                <a:cs typeface="Cambria"/>
              </a:rPr>
              <a:t>-channel </a:t>
            </a:r>
            <a:r>
              <a:rPr lang="en-US" sz="1600" b="1" dirty="0" smtClean="0">
                <a:solidFill>
                  <a:srgbClr val="3E5D78"/>
                </a:solidFill>
                <a:latin typeface="Cambria"/>
                <a:cs typeface="Cambria"/>
              </a:rPr>
              <a:t>= 87.2 (+2.8-1.0) (+2.0-2.2) pb</a:t>
            </a:r>
          </a:p>
          <a:p>
            <a:pPr algn="ctr"/>
            <a:r>
              <a:rPr lang="en-US" sz="1600" dirty="0" smtClean="0">
                <a:hlinkClick r:id="rId4"/>
              </a:rPr>
              <a:t>http://arxiv.org/abs/1210.7813v2</a:t>
            </a:r>
            <a:endParaRPr lang="en-US" sz="1600" dirty="0" smtClean="0"/>
          </a:p>
        </p:txBody>
      </p:sp>
      <p:pic>
        <p:nvPicPr>
          <p:cNvPr id="26" name="Picture 25" descr="ATLAS_White_480x720_0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pic>
        <p:nvPicPr>
          <p:cNvPr id="27" name="Picture 26" descr="cms-log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7114679" y="73836"/>
            <a:ext cx="18303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7"/>
              </a:rPr>
              <a:t>CMS-PAS-TOP-12-011</a:t>
            </a:r>
            <a:endParaRPr lang="en-US" sz="1400" dirty="0" smtClean="0"/>
          </a:p>
        </p:txBody>
      </p:sp>
      <p:sp>
        <p:nvSpPr>
          <p:cNvPr id="29" name="Rectangle 28"/>
          <p:cNvSpPr/>
          <p:nvPr/>
        </p:nvSpPr>
        <p:spPr>
          <a:xfrm>
            <a:off x="187502" y="113118"/>
            <a:ext cx="1986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8"/>
              </a:rPr>
              <a:t>ATLAS-CONF-2012-132</a:t>
            </a:r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608" y="1245890"/>
            <a:ext cx="3284278" cy="24319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06" y="3542690"/>
            <a:ext cx="3603379" cy="28004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73451" y="1156094"/>
            <a:ext cx="5513332" cy="2866140"/>
          </a:xfrm>
        </p:spPr>
        <p:txBody>
          <a:bodyPr>
            <a:no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</a:rPr>
              <a:t>|</a:t>
            </a:r>
            <a:r>
              <a:rPr lang="en-US" sz="1600" b="1" dirty="0" err="1" smtClean="0">
                <a:solidFill>
                  <a:schemeClr val="accent1"/>
                </a:solidFill>
              </a:rPr>
              <a:t>η</a:t>
            </a:r>
            <a:r>
              <a:rPr lang="en-US" sz="1600" b="1" baseline="-25000" dirty="0" err="1" smtClean="0">
                <a:solidFill>
                  <a:schemeClr val="accent1"/>
                </a:solidFill>
              </a:rPr>
              <a:t>j</a:t>
            </a:r>
            <a:r>
              <a:rPr lang="en-US" sz="1600" b="1" baseline="-25000" dirty="0" smtClean="0">
                <a:solidFill>
                  <a:schemeClr val="accent1"/>
                </a:solidFill>
              </a:rPr>
              <a:t>’</a:t>
            </a:r>
            <a:r>
              <a:rPr lang="en-US" sz="1600" b="1" dirty="0" smtClean="0">
                <a:solidFill>
                  <a:schemeClr val="accent1"/>
                </a:solidFill>
              </a:rPr>
              <a:t>| analysis</a:t>
            </a:r>
            <a:r>
              <a:rPr lang="en-US" sz="1600" dirty="0" smtClean="0"/>
              <a:t> with both muons and electrons </a:t>
            </a:r>
          </a:p>
          <a:p>
            <a:pPr lvl="1"/>
            <a:r>
              <a:rPr lang="en-US" sz="1600" dirty="0" smtClean="0"/>
              <a:t>Electrons E</a:t>
            </a:r>
            <a:r>
              <a:rPr lang="en-US" sz="1600" baseline="-25000" dirty="0" smtClean="0"/>
              <a:t>T </a:t>
            </a:r>
            <a:r>
              <a:rPr lang="en-US" sz="1600" dirty="0" smtClean="0"/>
              <a:t>&gt; 30 GeV, |η|&lt;2.5; Jet P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 &gt; 40 GeV</a:t>
            </a:r>
          </a:p>
          <a:p>
            <a:r>
              <a:rPr lang="en-US" sz="1600" dirty="0" smtClean="0"/>
              <a:t>Same event selection with MET &gt; 45 GeV for electron channel (instead of m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(W) cut)  </a:t>
            </a:r>
          </a:p>
          <a:p>
            <a:r>
              <a:rPr lang="en-US" sz="1600" dirty="0" smtClean="0"/>
              <a:t>Multijet background: same method, fit to MET for electron channel.</a:t>
            </a:r>
          </a:p>
          <a:p>
            <a:r>
              <a:rPr lang="en-US" sz="1600" dirty="0" smtClean="0"/>
              <a:t>Analysis: </a:t>
            </a:r>
            <a:r>
              <a:rPr lang="en-US" sz="1600" b="1" dirty="0" smtClean="0">
                <a:solidFill>
                  <a:schemeClr val="accent1"/>
                </a:solidFill>
              </a:rPr>
              <a:t>Fit to |</a:t>
            </a:r>
            <a:r>
              <a:rPr lang="en-US" sz="1600" b="1" dirty="0" err="1" smtClean="0">
                <a:solidFill>
                  <a:schemeClr val="accent1"/>
                </a:solidFill>
              </a:rPr>
              <a:t>η</a:t>
            </a:r>
            <a:r>
              <a:rPr lang="en-US" sz="1600" b="1" baseline="-25000" dirty="0" err="1" smtClean="0">
                <a:solidFill>
                  <a:schemeClr val="accent1"/>
                </a:solidFill>
              </a:rPr>
              <a:t>j</a:t>
            </a:r>
            <a:r>
              <a:rPr lang="en-US" sz="1600" b="1" baseline="-25000" dirty="0" smtClean="0">
                <a:solidFill>
                  <a:schemeClr val="accent1"/>
                </a:solidFill>
              </a:rPr>
              <a:t>’</a:t>
            </a:r>
            <a:r>
              <a:rPr lang="en-US" sz="1600" b="1" dirty="0" smtClean="0">
                <a:solidFill>
                  <a:schemeClr val="accent1"/>
                </a:solidFill>
              </a:rPr>
              <a:t>|  in 2j1t,  SR, for </a:t>
            </a:r>
            <a:r>
              <a:rPr lang="en-US" sz="1600" b="1" dirty="0" err="1" smtClean="0">
                <a:solidFill>
                  <a:schemeClr val="accent1"/>
                </a:solidFill>
              </a:rPr>
              <a:t>l</a:t>
            </a:r>
            <a:r>
              <a:rPr lang="en-US" sz="1600" b="1" baseline="30000" dirty="0" smtClean="0">
                <a:solidFill>
                  <a:schemeClr val="accent1"/>
                </a:solidFill>
              </a:rPr>
              <a:t>+</a:t>
            </a:r>
            <a:r>
              <a:rPr lang="en-US" sz="1600" b="1" dirty="0" smtClean="0">
                <a:solidFill>
                  <a:schemeClr val="accent1"/>
                </a:solidFill>
              </a:rPr>
              <a:t> and </a:t>
            </a:r>
            <a:r>
              <a:rPr lang="en-US" sz="1600" b="1" dirty="0" err="1" smtClean="0">
                <a:solidFill>
                  <a:schemeClr val="accent1"/>
                </a:solidFill>
              </a:rPr>
              <a:t>l</a:t>
            </a:r>
            <a:r>
              <a:rPr lang="en-US" sz="1600" b="1" baseline="30000" dirty="0" smtClean="0">
                <a:solidFill>
                  <a:schemeClr val="accent1"/>
                </a:solidFill>
              </a:rPr>
              <a:t>-</a:t>
            </a:r>
          </a:p>
          <a:p>
            <a:r>
              <a:rPr lang="en-US" sz="1600" dirty="0" smtClean="0"/>
              <a:t>Main systematics: pdf, background estimation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</a:t>
            </a:r>
            <a:r>
              <a:rPr lang="en-US" dirty="0" smtClean="0"/>
              <a:t>-channel at √</a:t>
            </a:r>
            <a:r>
              <a:rPr lang="en-US" dirty="0" err="1" smtClean="0"/>
              <a:t>s</a:t>
            </a:r>
            <a:r>
              <a:rPr lang="en-US" dirty="0" smtClean="0"/>
              <a:t> = 8 TeV: Charge ratio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13914" y="59195"/>
            <a:ext cx="18303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4"/>
              </a:rPr>
              <a:t>CMS-PAS-TOP-12-038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646995" y="4938658"/>
            <a:ext cx="41153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3E5D78"/>
                </a:solidFill>
                <a:latin typeface="Cambria"/>
                <a:cs typeface="Cambria"/>
              </a:rPr>
              <a:t>Results: </a:t>
            </a:r>
          </a:p>
          <a:p>
            <a:r>
              <a:rPr lang="en-US" sz="1600" b="1" dirty="0" err="1" smtClean="0">
                <a:latin typeface="Cambria"/>
                <a:cs typeface="Cambria"/>
              </a:rPr>
              <a:t>σ</a:t>
            </a:r>
            <a:r>
              <a:rPr lang="en-US" sz="1600" b="1" baseline="-25000" dirty="0" err="1" smtClean="0">
                <a:latin typeface="Cambria"/>
                <a:cs typeface="Cambria"/>
              </a:rPr>
              <a:t>top</a:t>
            </a:r>
            <a:r>
              <a:rPr lang="en-US" sz="1600" b="1" dirty="0" smtClean="0">
                <a:latin typeface="Cambria"/>
                <a:cs typeface="Cambria"/>
              </a:rPr>
              <a:t> = 49.9±1.9(stat)±8.9(syst) pb</a:t>
            </a:r>
          </a:p>
          <a:p>
            <a:r>
              <a:rPr lang="en-US" sz="1600" b="1" dirty="0" err="1" smtClean="0">
                <a:latin typeface="Cambria"/>
                <a:cs typeface="Cambria"/>
              </a:rPr>
              <a:t>σ</a:t>
            </a:r>
            <a:r>
              <a:rPr lang="en-US" sz="1600" b="1" baseline="-25000" dirty="0" err="1" smtClean="0">
                <a:latin typeface="Cambria"/>
                <a:cs typeface="Cambria"/>
              </a:rPr>
              <a:t>anti</a:t>
            </a:r>
            <a:r>
              <a:rPr lang="en-US" sz="1600" b="1" baseline="-25000" dirty="0" smtClean="0">
                <a:latin typeface="Cambria"/>
                <a:cs typeface="Cambria"/>
              </a:rPr>
              <a:t>-top</a:t>
            </a:r>
            <a:r>
              <a:rPr lang="en-US" sz="1600" b="1" dirty="0" smtClean="0">
                <a:latin typeface="Cambria"/>
                <a:cs typeface="Cambria"/>
              </a:rPr>
              <a:t>=  28.3±2.4(stat)±4.9(syst) pb</a:t>
            </a:r>
          </a:p>
          <a:p>
            <a:r>
              <a:rPr lang="en-US" sz="1600" b="1" dirty="0" smtClean="0">
                <a:latin typeface="Cambria"/>
                <a:cs typeface="Cambria"/>
              </a:rPr>
              <a:t>R = 1.76±0.15(stat)±0.22(syst)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3844" y="3793263"/>
            <a:ext cx="2852945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E5D78"/>
                </a:solidFill>
                <a:latin typeface="Cambria"/>
                <a:cs typeface="Cambria"/>
              </a:rPr>
              <a:t>SM expectation</a:t>
            </a:r>
          </a:p>
          <a:p>
            <a:pPr algn="ctr"/>
            <a:r>
              <a:rPr lang="en-US" sz="1400" b="1" dirty="0" err="1" smtClean="0">
                <a:solidFill>
                  <a:srgbClr val="3E5D78"/>
                </a:solidFill>
                <a:latin typeface="Cambria"/>
                <a:cs typeface="Cambria"/>
              </a:rPr>
              <a:t>σ</a:t>
            </a:r>
            <a:r>
              <a:rPr lang="en-US" sz="1400" b="1" baseline="-25000" dirty="0" err="1" smtClean="0">
                <a:solidFill>
                  <a:srgbClr val="3E5D78"/>
                </a:solidFill>
                <a:latin typeface="Cambria"/>
                <a:cs typeface="Cambria"/>
              </a:rPr>
              <a:t>top</a:t>
            </a:r>
            <a:r>
              <a:rPr lang="en-US" sz="1400" b="1" dirty="0" smtClean="0">
                <a:solidFill>
                  <a:srgbClr val="3E5D78"/>
                </a:solidFill>
                <a:latin typeface="Cambria"/>
                <a:cs typeface="Cambria"/>
              </a:rPr>
              <a:t>= 56.4 (+2.1-0.3) ±1.1 pb </a:t>
            </a:r>
          </a:p>
          <a:p>
            <a:pPr algn="ctr"/>
            <a:r>
              <a:rPr lang="en-US" sz="1400" b="1" dirty="0" err="1" smtClean="0">
                <a:solidFill>
                  <a:srgbClr val="3E5D78"/>
                </a:solidFill>
                <a:latin typeface="Cambria"/>
                <a:cs typeface="Cambria"/>
              </a:rPr>
              <a:t>σ</a:t>
            </a:r>
            <a:r>
              <a:rPr lang="en-US" sz="1400" b="1" baseline="-25000" dirty="0" err="1" smtClean="0">
                <a:solidFill>
                  <a:srgbClr val="3E5D78"/>
                </a:solidFill>
                <a:latin typeface="Cambria"/>
                <a:cs typeface="Cambria"/>
              </a:rPr>
              <a:t>anti</a:t>
            </a:r>
            <a:r>
              <a:rPr lang="en-US" sz="1400" b="1" baseline="-25000" dirty="0" smtClean="0">
                <a:solidFill>
                  <a:srgbClr val="3E5D78"/>
                </a:solidFill>
                <a:latin typeface="Cambria"/>
                <a:cs typeface="Cambria"/>
              </a:rPr>
              <a:t>-top</a:t>
            </a:r>
            <a:r>
              <a:rPr lang="en-US" sz="1400" b="1" dirty="0" smtClean="0">
                <a:solidFill>
                  <a:srgbClr val="3E5D78"/>
                </a:solidFill>
                <a:latin typeface="Cambria"/>
                <a:cs typeface="Cambria"/>
              </a:rPr>
              <a:t>= 30.7±0.7 (+0.9-1.1) pb</a:t>
            </a:r>
          </a:p>
          <a:p>
            <a:pPr algn="ctr"/>
            <a:r>
              <a:rPr lang="en-US" sz="1400" dirty="0" smtClean="0">
                <a:hlinkClick r:id="rId5"/>
              </a:rPr>
              <a:t>http://arxiv.org/abs/1210.7813v2</a:t>
            </a:r>
            <a:endParaRPr lang="en-US" sz="14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273451" y="152400"/>
            <a:ext cx="1832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CMS, L = 12.2fb</a:t>
            </a:r>
            <a:r>
              <a:rPr lang="en-US" baseline="30000" dirty="0" smtClean="0">
                <a:latin typeface="Cambria"/>
                <a:cs typeface="Cambria"/>
              </a:rPr>
              <a:t>-1</a:t>
            </a:r>
          </a:p>
        </p:txBody>
      </p:sp>
      <p:pic>
        <p:nvPicPr>
          <p:cNvPr id="16" name="Picture 15" descr="cms-log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894060"/>
            <a:ext cx="3723711" cy="30133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</a:t>
            </a:r>
            <a:r>
              <a:rPr lang="en-US" dirty="0" smtClean="0"/>
              <a:t>-channel at √</a:t>
            </a:r>
            <a:r>
              <a:rPr lang="en-US" dirty="0" err="1" smtClean="0"/>
              <a:t>s</a:t>
            </a:r>
            <a:r>
              <a:rPr lang="en-US" dirty="0" smtClean="0"/>
              <a:t> = 8 TeV: Combination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1713862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/>
              <a:t>Technique: Iterative </a:t>
            </a:r>
            <a:r>
              <a:rPr lang="en-US" sz="1800" b="1" dirty="0" smtClean="0">
                <a:solidFill>
                  <a:srgbClr val="727CA3"/>
                </a:solidFill>
              </a:rPr>
              <a:t>BLUE</a:t>
            </a:r>
            <a:r>
              <a:rPr lang="en-US" sz="1800" dirty="0" smtClean="0"/>
              <a:t> (Best Linear Unbiased Estimator)</a:t>
            </a:r>
          </a:p>
          <a:p>
            <a:r>
              <a:rPr lang="en-US" sz="1800" dirty="0" smtClean="0"/>
              <a:t>Uncertainty contributions separated in categories</a:t>
            </a:r>
          </a:p>
          <a:p>
            <a:r>
              <a:rPr lang="en-US" sz="1800" dirty="0" smtClean="0"/>
              <a:t>Correlation assumptions for the different systematics</a:t>
            </a:r>
          </a:p>
          <a:p>
            <a:r>
              <a:rPr lang="en-US" sz="1800" dirty="0" smtClean="0">
                <a:solidFill>
                  <a:srgbClr val="727CA3"/>
                </a:solidFill>
              </a:rPr>
              <a:t>Stability of the combination tested </a:t>
            </a:r>
            <a:r>
              <a:rPr lang="en-US" sz="1800" dirty="0" smtClean="0"/>
              <a:t>varying correlation factors</a:t>
            </a:r>
          </a:p>
          <a:p>
            <a:r>
              <a:rPr lang="en-US" sz="1800" dirty="0" smtClean="0"/>
              <a:t>Systematics with the larger impact: simulation and modeling</a:t>
            </a:r>
          </a:p>
          <a:p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7590177" y="50503"/>
            <a:ext cx="1214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hlinkClick r:id="rId3"/>
              </a:rPr>
              <a:t>TOP-12-002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5329583" y="3126553"/>
            <a:ext cx="3357217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E5D78"/>
                </a:solidFill>
                <a:latin typeface="Cambria"/>
                <a:cs typeface="Cambria"/>
              </a:rPr>
              <a:t>SM expectation</a:t>
            </a:r>
          </a:p>
          <a:p>
            <a:pPr algn="ctr"/>
            <a:r>
              <a:rPr lang="en-US" sz="1400" b="1" dirty="0" err="1" smtClean="0">
                <a:solidFill>
                  <a:srgbClr val="3E5D78"/>
                </a:solidFill>
                <a:latin typeface="Cambria"/>
                <a:cs typeface="Cambria"/>
              </a:rPr>
              <a:t>σ</a:t>
            </a:r>
            <a:r>
              <a:rPr lang="en-US" sz="1400" b="1" baseline="-25000" dirty="0" err="1" smtClean="0">
                <a:solidFill>
                  <a:srgbClr val="3E5D78"/>
                </a:solidFill>
                <a:latin typeface="Cambria"/>
                <a:cs typeface="Cambria"/>
              </a:rPr>
              <a:t>t</a:t>
            </a:r>
            <a:r>
              <a:rPr lang="en-US" sz="1400" b="1" baseline="-25000" dirty="0" smtClean="0">
                <a:solidFill>
                  <a:srgbClr val="3E5D78"/>
                </a:solidFill>
                <a:latin typeface="Cambria"/>
                <a:cs typeface="Cambria"/>
              </a:rPr>
              <a:t>-channel </a:t>
            </a:r>
            <a:r>
              <a:rPr lang="en-US" sz="1400" b="1" dirty="0" smtClean="0">
                <a:solidFill>
                  <a:srgbClr val="3E5D78"/>
                </a:solidFill>
                <a:latin typeface="Cambria"/>
                <a:cs typeface="Cambria"/>
              </a:rPr>
              <a:t>= 87.2 (+2.8-1.0) (+2.0-2.2) pb</a:t>
            </a:r>
          </a:p>
          <a:p>
            <a:pPr algn="ctr"/>
            <a:r>
              <a:rPr lang="en-US" sz="1400" dirty="0" smtClean="0">
                <a:hlinkClick r:id="rId4"/>
              </a:rPr>
              <a:t>http://arxiv.org/abs/1210.7813v2</a:t>
            </a:r>
            <a:endParaRPr lang="en-US" sz="1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1164181" y="5907361"/>
            <a:ext cx="6852014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727CA3"/>
                </a:solidFill>
                <a:latin typeface="Cambria"/>
                <a:cs typeface="Cambria"/>
              </a:rPr>
              <a:t>Result: </a:t>
            </a:r>
            <a:r>
              <a:rPr lang="en-US" b="1" dirty="0" smtClean="0">
                <a:latin typeface="Cambria"/>
                <a:cs typeface="Cambria"/>
              </a:rPr>
              <a:t> </a:t>
            </a:r>
            <a:r>
              <a:rPr lang="en-US" b="1" dirty="0" err="1" smtClean="0">
                <a:latin typeface="Cambria"/>
                <a:cs typeface="Cambria"/>
              </a:rPr>
              <a:t>σ</a:t>
            </a:r>
            <a:r>
              <a:rPr lang="en-US" b="1" baseline="-25000" dirty="0" err="1" smtClean="0">
                <a:latin typeface="Cambria"/>
                <a:cs typeface="Cambria"/>
              </a:rPr>
              <a:t>t</a:t>
            </a:r>
            <a:r>
              <a:rPr lang="en-US" b="1" baseline="-25000" dirty="0" smtClean="0">
                <a:latin typeface="Cambria"/>
                <a:cs typeface="Cambria"/>
              </a:rPr>
              <a:t>-channel </a:t>
            </a:r>
            <a:r>
              <a:rPr lang="en-US" b="1" dirty="0" smtClean="0">
                <a:latin typeface="Cambria"/>
                <a:cs typeface="Cambria"/>
              </a:rPr>
              <a:t>= 85±4(stat)±11(syst)±3(lumi) pb = 85±12 pb</a:t>
            </a:r>
          </a:p>
        </p:txBody>
      </p:sp>
      <p:pic>
        <p:nvPicPr>
          <p:cNvPr id="11" name="Picture 10" descr="ATLAS_White_480x720_0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pic>
        <p:nvPicPr>
          <p:cNvPr id="12" name="Picture 11" descr="cms-log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04583" y="108228"/>
            <a:ext cx="1986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7"/>
              </a:rPr>
              <a:t>ATLAS-CONF-2013-098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152942"/>
            <a:ext cx="8229600" cy="4937760"/>
          </a:xfrm>
        </p:spPr>
        <p:txBody>
          <a:bodyPr>
            <a:noAutofit/>
          </a:bodyPr>
          <a:lstStyle/>
          <a:p>
            <a:r>
              <a:rPr lang="en-US" sz="1600" dirty="0" smtClean="0"/>
              <a:t>Concerning </a:t>
            </a:r>
            <a:r>
              <a:rPr lang="en-US" sz="1600" dirty="0" err="1" smtClean="0"/>
              <a:t>t</a:t>
            </a:r>
            <a:r>
              <a:rPr lang="en-US" sz="1600" dirty="0" smtClean="0"/>
              <a:t>-channel signatures, there is already a dataset collected large enough (both at 7 and 8TeV) to perform SM </a:t>
            </a:r>
            <a:r>
              <a:rPr lang="en-US" sz="1600" b="1" dirty="0" smtClean="0"/>
              <a:t>measurements</a:t>
            </a:r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>
              <a:buNone/>
            </a:pPr>
            <a:r>
              <a:rPr lang="en-US" sz="1600" dirty="0" smtClean="0"/>
              <a:t>Pt</a:t>
            </a:r>
          </a:p>
          <a:p>
            <a:r>
              <a:rPr lang="en-US" sz="1600" dirty="0" smtClean="0"/>
              <a:t>Both are </a:t>
            </a:r>
            <a:r>
              <a:rPr lang="en-US" sz="1600" b="1" dirty="0" smtClean="0">
                <a:solidFill>
                  <a:srgbClr val="727CA3"/>
                </a:solidFill>
              </a:rPr>
              <a:t>sensitive to anomalous </a:t>
            </a:r>
            <a:r>
              <a:rPr lang="en-US" sz="1600" b="1" dirty="0" err="1" smtClean="0">
                <a:solidFill>
                  <a:srgbClr val="727CA3"/>
                </a:solidFill>
              </a:rPr>
              <a:t>tWb</a:t>
            </a:r>
            <a:r>
              <a:rPr lang="en-US" sz="1600" b="1" dirty="0" smtClean="0">
                <a:solidFill>
                  <a:srgbClr val="727CA3"/>
                </a:solidFill>
              </a:rPr>
              <a:t> couplings</a:t>
            </a:r>
            <a:endParaRPr lang="en-US" sz="1600" b="1" dirty="0">
              <a:solidFill>
                <a:srgbClr val="727CA3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515" y="1497919"/>
            <a:ext cx="2228408" cy="2204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 in </a:t>
            </a:r>
            <a:r>
              <a:rPr lang="en-US" dirty="0" err="1" smtClean="0"/>
              <a:t>t</a:t>
            </a:r>
            <a:r>
              <a:rPr lang="en-US" dirty="0" smtClean="0"/>
              <a:t>-channel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 descr="cms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7000" y="3401399"/>
            <a:ext cx="5255321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endParaRPr lang="en-US" sz="1600" dirty="0" smtClean="0">
              <a:latin typeface="Cambria"/>
              <a:cs typeface="Cambria"/>
            </a:endParaRPr>
          </a:p>
          <a:p>
            <a:r>
              <a:rPr lang="en-US" sz="1600" b="1" dirty="0" smtClean="0">
                <a:solidFill>
                  <a:srgbClr val="727CA3"/>
                </a:solidFill>
                <a:latin typeface="Cambria"/>
                <a:cs typeface="Cambria"/>
              </a:rPr>
              <a:t>Top polarization </a:t>
            </a:r>
            <a:r>
              <a:rPr lang="en-US" sz="1600" dirty="0" smtClean="0">
                <a:latin typeface="Cambria"/>
                <a:cs typeface="Cambria"/>
              </a:rPr>
              <a:t>[</a:t>
            </a:r>
            <a:r>
              <a:rPr lang="en-US" sz="1600" dirty="0" smtClean="0">
                <a:latin typeface="Cambria"/>
                <a:cs typeface="Cambria"/>
                <a:hlinkClick r:id="rId4"/>
              </a:rPr>
              <a:t>TOP-13-001</a:t>
            </a:r>
            <a:r>
              <a:rPr lang="en-US" sz="1600" dirty="0" smtClean="0">
                <a:latin typeface="Cambria"/>
                <a:cs typeface="Cambria"/>
              </a:rPr>
              <a:t>] 8TeV</a:t>
            </a:r>
          </a:p>
          <a:p>
            <a:r>
              <a:rPr lang="en-US" sz="1400" dirty="0" smtClean="0">
                <a:latin typeface="Cambria"/>
                <a:cs typeface="Cambria"/>
              </a:rPr>
              <a:t>top quarks are highly polarized, polarization related to spin asymmetry.  Top-quark spin preferably aligned parallel to direction of the (untagged) recoil jet. Polarization measured using the slope of the unfolded distribution of </a:t>
            </a:r>
            <a:r>
              <a:rPr lang="en-US" sz="1400" dirty="0" err="1" smtClean="0">
                <a:latin typeface="Cambria"/>
                <a:cs typeface="Cambria"/>
              </a:rPr>
              <a:t>cosθ</a:t>
            </a:r>
            <a:r>
              <a:rPr lang="en-US" sz="1400" dirty="0" smtClean="0">
                <a:latin typeface="Cambria"/>
                <a:cs typeface="Cambria"/>
              </a:rPr>
              <a:t>*</a:t>
            </a:r>
            <a:r>
              <a:rPr lang="en-US" sz="1400" baseline="-25000" dirty="0" err="1" smtClean="0">
                <a:latin typeface="Cambria"/>
                <a:cs typeface="Cambria"/>
              </a:rPr>
              <a:t>l</a:t>
            </a:r>
            <a:r>
              <a:rPr lang="en-US" sz="1400" dirty="0" smtClean="0">
                <a:latin typeface="Cambria"/>
                <a:cs typeface="Cambria"/>
              </a:rPr>
              <a:t>, defined as the angle between the charged lepton and the untagged jet in the reconstructed top quark rest frame. </a:t>
            </a:r>
          </a:p>
        </p:txBody>
      </p:sp>
      <p:sp>
        <p:nvSpPr>
          <p:cNvPr id="8" name="Rectangle 7"/>
          <p:cNvSpPr/>
          <p:nvPr/>
        </p:nvSpPr>
        <p:spPr>
          <a:xfrm>
            <a:off x="583582" y="1754441"/>
            <a:ext cx="539094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Cambria"/>
                <a:cs typeface="Cambria"/>
              </a:rPr>
              <a:t>W-helicity fractions  </a:t>
            </a:r>
            <a:r>
              <a:rPr lang="en-US" sz="1600" dirty="0" smtClean="0">
                <a:latin typeface="Cambria"/>
                <a:cs typeface="Cambria"/>
              </a:rPr>
              <a:t>[</a:t>
            </a:r>
            <a:r>
              <a:rPr lang="en-US" sz="1600" dirty="0" smtClean="0">
                <a:latin typeface="Cambria"/>
                <a:cs typeface="Cambria"/>
                <a:hlinkClick r:id="rId5"/>
              </a:rPr>
              <a:t>TOP-12-020</a:t>
            </a:r>
            <a:r>
              <a:rPr lang="en-US" sz="1600" dirty="0" smtClean="0">
                <a:latin typeface="Cambria"/>
                <a:cs typeface="Cambria"/>
              </a:rPr>
              <a:t>] (7+8 TeV)</a:t>
            </a:r>
          </a:p>
          <a:p>
            <a:r>
              <a:rPr lang="en-US" sz="1400" dirty="0" smtClean="0">
                <a:latin typeface="Cambria"/>
                <a:cs typeface="Cambria"/>
              </a:rPr>
              <a:t>Standard </a:t>
            </a:r>
            <a:r>
              <a:rPr lang="en-US" sz="1400" dirty="0" err="1" smtClean="0">
                <a:latin typeface="Cambria"/>
                <a:cs typeface="Cambria"/>
              </a:rPr>
              <a:t>t</a:t>
            </a:r>
            <a:r>
              <a:rPr lang="en-US" sz="1400" dirty="0" smtClean="0">
                <a:latin typeface="Cambria"/>
                <a:cs typeface="Cambria"/>
              </a:rPr>
              <a:t>-channel selection.</a:t>
            </a:r>
          </a:p>
          <a:p>
            <a:r>
              <a:rPr lang="en-US" sz="1400" dirty="0" smtClean="0">
                <a:latin typeface="Cambria"/>
                <a:cs typeface="Cambria"/>
              </a:rPr>
              <a:t>F</a:t>
            </a:r>
            <a:r>
              <a:rPr lang="en-US" sz="1400" baseline="-25000" dirty="0" smtClean="0">
                <a:latin typeface="Cambria"/>
                <a:cs typeface="Cambria"/>
              </a:rPr>
              <a:t>L;R;0 </a:t>
            </a:r>
            <a:r>
              <a:rPr lang="en-US" sz="1400" dirty="0" smtClean="0">
                <a:latin typeface="Cambria"/>
                <a:cs typeface="Cambria"/>
              </a:rPr>
              <a:t>extracted from the distribution of </a:t>
            </a:r>
            <a:r>
              <a:rPr lang="en-US" sz="1400" dirty="0" err="1" smtClean="0">
                <a:latin typeface="Cambria"/>
                <a:cs typeface="Cambria"/>
              </a:rPr>
              <a:t>cosθ</a:t>
            </a:r>
            <a:r>
              <a:rPr lang="en-US" sz="1400" baseline="-25000" dirty="0" err="1" smtClean="0">
                <a:latin typeface="Cambria"/>
                <a:cs typeface="Cambria"/>
              </a:rPr>
              <a:t>l</a:t>
            </a:r>
            <a:r>
              <a:rPr lang="en-US" sz="1400" dirty="0" smtClean="0">
                <a:latin typeface="Cambria"/>
                <a:cs typeface="Cambria"/>
              </a:rPr>
              <a:t>*. </a:t>
            </a:r>
            <a:r>
              <a:rPr lang="en-US" sz="1400" dirty="0" err="1" smtClean="0">
                <a:latin typeface="Cambria"/>
                <a:cs typeface="Cambria"/>
              </a:rPr>
              <a:t>cosθ</a:t>
            </a:r>
            <a:r>
              <a:rPr lang="en-US" sz="1400" baseline="-25000" dirty="0" err="1" smtClean="0">
                <a:latin typeface="Cambria"/>
                <a:cs typeface="Cambria"/>
              </a:rPr>
              <a:t>l</a:t>
            </a:r>
            <a:r>
              <a:rPr lang="en-US" sz="1400" dirty="0" smtClean="0">
                <a:latin typeface="Cambria"/>
                <a:cs typeface="Cambria"/>
              </a:rPr>
              <a:t>* defined in the top-quark rest-frame as the angle between the lepton 3-momenta in the W-boson rest-frame and the 3-momenta of W-boson.</a:t>
            </a:r>
            <a:endParaRPr lang="en-US" sz="1400" baseline="-25000" dirty="0" smtClean="0">
              <a:latin typeface="Cambria"/>
              <a:cs typeface="Cambria"/>
            </a:endParaRPr>
          </a:p>
          <a:p>
            <a:pPr lvl="1"/>
            <a:endParaRPr lang="en-US" sz="1600" dirty="0" smtClean="0">
              <a:latin typeface="Cambria"/>
              <a:cs typeface="Cambri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638724"/>
            <a:ext cx="2441448" cy="23581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9517" y="5248220"/>
            <a:ext cx="2927526" cy="5103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0555" y="5221253"/>
            <a:ext cx="1119637" cy="5144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5979" y="2878012"/>
            <a:ext cx="2834717" cy="69163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024709" y="5758523"/>
            <a:ext cx="30436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ambria"/>
                <a:cs typeface="Cambria"/>
              </a:rPr>
              <a:t>P</a:t>
            </a:r>
            <a:r>
              <a:rPr lang="en-US" sz="1200" baseline="-25000" dirty="0" smtClean="0">
                <a:latin typeface="Cambria"/>
                <a:cs typeface="Cambria"/>
              </a:rPr>
              <a:t>t</a:t>
            </a:r>
            <a:r>
              <a:rPr lang="en-US" sz="1200" dirty="0" smtClean="0">
                <a:latin typeface="Cambria"/>
                <a:cs typeface="Cambria"/>
              </a:rPr>
              <a:t> = 0.82±0.12(stat.)±0.32(syst.)=0.82±0.34</a:t>
            </a:r>
            <a:endParaRPr lang="en-US" sz="1200" dirty="0">
              <a:latin typeface="Cambria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01994" y="1720421"/>
            <a:ext cx="1683288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(µ) L =1.14fb</a:t>
            </a:r>
            <a:r>
              <a:rPr lang="en-US" sz="1200" baseline="30000" dirty="0" smtClean="0"/>
              <a:t>-1</a:t>
            </a:r>
            <a:r>
              <a:rPr lang="en-US" sz="1200" dirty="0" smtClean="0"/>
              <a:t>(7TeV) and 5.3fb</a:t>
            </a:r>
            <a:r>
              <a:rPr lang="en-US" sz="1200" baseline="30000" dirty="0" smtClean="0"/>
              <a:t>-1</a:t>
            </a:r>
            <a:r>
              <a:rPr lang="en-US" sz="1200" dirty="0" smtClean="0"/>
              <a:t>(8TeV)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7662087" y="5735235"/>
            <a:ext cx="1280467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BDT, e/µ</a:t>
            </a:r>
          </a:p>
          <a:p>
            <a:pPr algn="ctr"/>
            <a:r>
              <a:rPr lang="en-US" sz="1400" dirty="0" smtClean="0"/>
              <a:t>L =20fb</a:t>
            </a:r>
            <a:r>
              <a:rPr lang="en-US" sz="1400" baseline="30000" dirty="0" smtClean="0"/>
              <a:t>-1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130856"/>
            <a:ext cx="8399670" cy="5225494"/>
          </a:xfrm>
        </p:spPr>
        <p:txBody>
          <a:bodyPr>
            <a:noAutofit/>
          </a:bodyPr>
          <a:lstStyle/>
          <a:p>
            <a:r>
              <a:rPr lang="en-US" sz="1800" dirty="0" smtClean="0"/>
              <a:t>Single top process with the second largest cross-section at the LHC, negligible at the Tevatron</a:t>
            </a:r>
          </a:p>
          <a:p>
            <a:r>
              <a:rPr lang="en-US" sz="1800" b="1" dirty="0" smtClean="0"/>
              <a:t>ATLAS</a:t>
            </a:r>
            <a:r>
              <a:rPr lang="en-US" sz="1800" dirty="0" smtClean="0"/>
              <a:t> and </a:t>
            </a:r>
            <a:r>
              <a:rPr lang="en-US" sz="1800" b="1" dirty="0" smtClean="0"/>
              <a:t>CMS</a:t>
            </a:r>
            <a:r>
              <a:rPr lang="en-US" sz="1800" dirty="0" smtClean="0"/>
              <a:t> showed </a:t>
            </a:r>
            <a:r>
              <a:rPr lang="en-US" sz="1800" b="1" dirty="0" smtClean="0">
                <a:solidFill>
                  <a:schemeClr val="accent2"/>
                </a:solidFill>
              </a:rPr>
              <a:t>evidence at 7 TeV</a:t>
            </a:r>
            <a:r>
              <a:rPr lang="en-US" sz="1800" dirty="0" smtClean="0"/>
              <a:t>, </a:t>
            </a:r>
            <a:r>
              <a:rPr lang="en-US" sz="1800" b="1" dirty="0" smtClean="0"/>
              <a:t>CMS</a:t>
            </a:r>
            <a:r>
              <a:rPr lang="en-US" sz="1800" dirty="0" smtClean="0"/>
              <a:t> has presented </a:t>
            </a:r>
            <a:r>
              <a:rPr lang="en-US" sz="1800" b="1" dirty="0" smtClean="0">
                <a:solidFill>
                  <a:schemeClr val="accent1"/>
                </a:solidFill>
              </a:rPr>
              <a:t>the first observation at 8TeV 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The final state studied is a </a:t>
            </a:r>
            <a:r>
              <a:rPr lang="en-US" sz="1800" b="1" dirty="0" smtClean="0">
                <a:solidFill>
                  <a:schemeClr val="accent3"/>
                </a:solidFill>
              </a:rPr>
              <a:t>dilepton signature</a:t>
            </a:r>
          </a:p>
          <a:p>
            <a:r>
              <a:rPr lang="en-US" sz="1800" dirty="0" smtClean="0"/>
              <a:t>Signal events are characterized by:</a:t>
            </a:r>
          </a:p>
          <a:p>
            <a:pPr lvl="1">
              <a:buFontTx/>
              <a:buChar char="-"/>
            </a:pPr>
            <a:r>
              <a:rPr lang="en-US" sz="1800" b="1" dirty="0" smtClean="0"/>
              <a:t>Two</a:t>
            </a:r>
            <a:r>
              <a:rPr lang="en-US" sz="1800" dirty="0" smtClean="0"/>
              <a:t> opposite-sign, isolated </a:t>
            </a:r>
            <a:r>
              <a:rPr lang="en-US" sz="1800" b="1" dirty="0" smtClean="0"/>
              <a:t>leptons </a:t>
            </a:r>
          </a:p>
          <a:p>
            <a:pPr lvl="1">
              <a:buFontTx/>
              <a:buChar char="-"/>
            </a:pPr>
            <a:r>
              <a:rPr lang="en-US" sz="1800" dirty="0" smtClean="0"/>
              <a:t>Missing transverse energy (2 neutrinos in the final state)</a:t>
            </a:r>
          </a:p>
          <a:p>
            <a:pPr lvl="1">
              <a:buFontTx/>
              <a:buChar char="-"/>
            </a:pPr>
            <a:r>
              <a:rPr lang="en-US" sz="1800" dirty="0" smtClean="0"/>
              <a:t> A jet coming from a </a:t>
            </a:r>
            <a:r>
              <a:rPr lang="en-US" sz="1800" b="1" dirty="0" smtClean="0"/>
              <a:t>b decay </a:t>
            </a:r>
            <a:endParaRPr lang="en-US" sz="1800" dirty="0" smtClean="0"/>
          </a:p>
          <a:p>
            <a:r>
              <a:rPr lang="en-US" sz="1800" b="1" dirty="0" smtClean="0">
                <a:solidFill>
                  <a:schemeClr val="accent1"/>
                </a:solidFill>
              </a:rPr>
              <a:t>Backgrounds: ttbar, DY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 associated production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 descr="fgSTtWfirst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2"/>
              <a:stretch>
                <a:fillRect/>
              </a:stretch>
            </p:blipFill>
          </mc:Choice>
          <mc:Fallback xmlns:ma="http://schemas.microsoft.com/office/mac/drawingml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356366" y="2552941"/>
            <a:ext cx="1957566" cy="1430251"/>
          </a:xfrm>
          <a:prstGeom prst="rect">
            <a:avLst/>
          </a:prstGeom>
        </p:spPr>
      </p:pic>
      <p:pic>
        <p:nvPicPr>
          <p:cNvPr id="7" name="Picture 6" descr="fgSTtWsecond.pdf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4"/>
              <a:stretch>
                <a:fillRect/>
              </a:stretch>
            </p:blipFill>
          </mc:Choice>
          <mc:Fallback xmlns:ma="http://schemas.microsoft.com/office/mac/drawingml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450539" y="2488385"/>
            <a:ext cx="2045923" cy="14948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 at √</a:t>
            </a:r>
            <a:r>
              <a:rPr lang="en-US" dirty="0" err="1" smtClean="0"/>
              <a:t>s</a:t>
            </a:r>
            <a:r>
              <a:rPr lang="en-US" dirty="0" smtClean="0"/>
              <a:t> = 7 TeV [First Evidence]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09930"/>
          </a:xfrm>
        </p:spPr>
        <p:txBody>
          <a:bodyPr>
            <a:noAutofit/>
          </a:bodyPr>
          <a:lstStyle/>
          <a:p>
            <a:r>
              <a:rPr lang="en-US" sz="1600" b="1" dirty="0" smtClean="0"/>
              <a:t>Objects (ATLAS/CMS):</a:t>
            </a:r>
          </a:p>
          <a:p>
            <a:pPr lvl="1"/>
            <a:r>
              <a:rPr lang="en-US" sz="1600" dirty="0" smtClean="0"/>
              <a:t>Muons: p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 &gt; 25/20 GeV, |η| &lt; 2.5/2.1</a:t>
            </a:r>
          </a:p>
          <a:p>
            <a:pPr lvl="1"/>
            <a:r>
              <a:rPr lang="en-US" sz="1600" dirty="0" smtClean="0"/>
              <a:t>Electrons: E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/p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 &gt; 25/20 GeV, |η| &lt;  2.47/2.4</a:t>
            </a:r>
          </a:p>
          <a:p>
            <a:pPr lvl="1"/>
            <a:r>
              <a:rPr lang="en-US" sz="1600" dirty="0" smtClean="0"/>
              <a:t>Jets: Anti-</a:t>
            </a:r>
            <a:r>
              <a:rPr lang="en-US" sz="1600" dirty="0" err="1" smtClean="0"/>
              <a:t>k</a:t>
            </a:r>
            <a:r>
              <a:rPr lang="en-US" sz="1600" baseline="-25000" dirty="0" err="1" smtClean="0"/>
              <a:t>t</a:t>
            </a:r>
            <a:r>
              <a:rPr lang="en-US" sz="1600" dirty="0" smtClean="0"/>
              <a:t> (0.4/0.5) E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/p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 &gt; 30 GeV, |η| &lt; 2.5/2.4 </a:t>
            </a:r>
          </a:p>
          <a:p>
            <a:pPr lvl="1">
              <a:buNone/>
            </a:pPr>
            <a:r>
              <a:rPr lang="en-US" sz="1600" dirty="0" smtClean="0"/>
              <a:t>	b-tagging (CMS)</a:t>
            </a:r>
          </a:p>
          <a:p>
            <a:pPr lvl="0"/>
            <a:r>
              <a:rPr lang="en-US" sz="1600" b="1" dirty="0" smtClean="0"/>
              <a:t>Event Selection:</a:t>
            </a:r>
          </a:p>
          <a:p>
            <a:pPr lvl="1"/>
            <a:r>
              <a:rPr lang="en-US" sz="1600" b="1" dirty="0" smtClean="0"/>
              <a:t>Exactly 2 opposite-charge isolated leptons </a:t>
            </a:r>
          </a:p>
          <a:p>
            <a:pPr lvl="1">
              <a:buNone/>
            </a:pPr>
            <a:r>
              <a:rPr lang="en-US" sz="1600" dirty="0" smtClean="0"/>
              <a:t>	(µµ, eµ and ee)</a:t>
            </a:r>
          </a:p>
          <a:p>
            <a:pPr lvl="1"/>
            <a:r>
              <a:rPr lang="en-US" sz="1600" b="1" dirty="0" smtClean="0">
                <a:solidFill>
                  <a:srgbClr val="727CA3"/>
                </a:solidFill>
              </a:rPr>
              <a:t>ATLAS: </a:t>
            </a:r>
          </a:p>
          <a:p>
            <a:pPr lvl="2"/>
            <a:r>
              <a:rPr lang="en-US" sz="1600" dirty="0" smtClean="0"/>
              <a:t>MET &gt; 50 GeV</a:t>
            </a:r>
          </a:p>
          <a:p>
            <a:pPr lvl="2"/>
            <a:r>
              <a:rPr lang="en-US" sz="1600" b="1" dirty="0" smtClean="0">
                <a:solidFill>
                  <a:schemeClr val="accent3"/>
                </a:solidFill>
              </a:rPr>
              <a:t>ee/µµ: </a:t>
            </a:r>
            <a:r>
              <a:rPr lang="en-US" sz="1600" dirty="0" smtClean="0"/>
              <a:t>veto events with 81 &lt; m</a:t>
            </a:r>
            <a:r>
              <a:rPr lang="en-US" sz="1600" baseline="-25000" dirty="0" smtClean="0"/>
              <a:t>ll </a:t>
            </a:r>
            <a:r>
              <a:rPr lang="en-US" sz="1600" dirty="0" smtClean="0"/>
              <a:t>&lt;  101 GeV</a:t>
            </a:r>
          </a:p>
          <a:p>
            <a:pPr lvl="2"/>
            <a:r>
              <a:rPr lang="en-US" sz="1600" dirty="0" smtClean="0"/>
              <a:t>ΔΦ</a:t>
            </a:r>
            <a:r>
              <a:rPr lang="en-US" sz="1600" baseline="-25000" dirty="0" smtClean="0"/>
              <a:t>(l1, MET)</a:t>
            </a:r>
            <a:r>
              <a:rPr lang="en-US" sz="1600" dirty="0" smtClean="0"/>
              <a:t> + ΔΦ</a:t>
            </a:r>
            <a:r>
              <a:rPr lang="en-US" sz="1600" baseline="-25000" dirty="0" smtClean="0"/>
              <a:t>(l2, MET) </a:t>
            </a:r>
            <a:r>
              <a:rPr lang="en-US" sz="1600" dirty="0" smtClean="0"/>
              <a:t>&gt; 2.5  to reduce Z-&gt; </a:t>
            </a:r>
            <a:r>
              <a:rPr lang="en-US" sz="1600" dirty="0" err="1" smtClean="0"/>
              <a:t>ττ</a:t>
            </a:r>
            <a:endParaRPr lang="en-US" sz="1600" dirty="0" smtClean="0"/>
          </a:p>
          <a:p>
            <a:pPr lvl="1"/>
            <a:r>
              <a:rPr lang="en-US" sz="1600" b="1" dirty="0" smtClean="0">
                <a:solidFill>
                  <a:srgbClr val="727CA3"/>
                </a:solidFill>
              </a:rPr>
              <a:t>CMS:</a:t>
            </a:r>
          </a:p>
          <a:p>
            <a:pPr lvl="2"/>
            <a:r>
              <a:rPr lang="en-US" sz="1600" dirty="0" smtClean="0"/>
              <a:t>m</a:t>
            </a:r>
            <a:r>
              <a:rPr lang="en-US" sz="1600" baseline="-25000" dirty="0" smtClean="0"/>
              <a:t>ll </a:t>
            </a:r>
            <a:r>
              <a:rPr lang="en-US" sz="1600" dirty="0" smtClean="0"/>
              <a:t>&gt; 20 GeV</a:t>
            </a:r>
          </a:p>
          <a:p>
            <a:pPr lvl="2"/>
            <a:r>
              <a:rPr lang="en-US" sz="1600" b="1" dirty="0" smtClean="0">
                <a:solidFill>
                  <a:srgbClr val="D2DA7A"/>
                </a:solidFill>
              </a:rPr>
              <a:t>ee/µµ: </a:t>
            </a:r>
            <a:r>
              <a:rPr lang="en-US" sz="1600" dirty="0" smtClean="0"/>
              <a:t>veto events with 81 &lt; m</a:t>
            </a:r>
            <a:r>
              <a:rPr lang="en-US" sz="1600" baseline="-25000" dirty="0" smtClean="0"/>
              <a:t>ll </a:t>
            </a:r>
            <a:r>
              <a:rPr lang="en-US" sz="1600" dirty="0" smtClean="0"/>
              <a:t>&lt;  101 GeV</a:t>
            </a:r>
          </a:p>
          <a:p>
            <a:pPr lvl="2"/>
            <a:r>
              <a:rPr lang="en-US" sz="1600" b="1" dirty="0" smtClean="0">
                <a:solidFill>
                  <a:srgbClr val="D2DA7A"/>
                </a:solidFill>
              </a:rPr>
              <a:t>ee/µµ: </a:t>
            </a:r>
            <a:r>
              <a:rPr lang="en-US" sz="1600" dirty="0" smtClean="0"/>
              <a:t>min (MET, Tracker MET) &gt; 30 GeV</a:t>
            </a:r>
          </a:p>
          <a:p>
            <a:pPr lvl="1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2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0"/>
            <a:endParaRPr lang="en-US" sz="1600" dirty="0" smtClean="0"/>
          </a:p>
          <a:p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81093" y="89972"/>
            <a:ext cx="24714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2"/>
              </a:rPr>
              <a:t>Phys.Lett.B 716 (2012) 142-159</a:t>
            </a:r>
            <a:endParaRPr lang="en-US" sz="14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6403848" y="89972"/>
            <a:ext cx="2593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3"/>
              </a:rPr>
              <a:t>Phys.Rev.Lett 110, 022003 (2013)</a:t>
            </a:r>
            <a:endParaRPr lang="en-US" sz="14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5489924" y="3736119"/>
            <a:ext cx="3379123" cy="5847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latin typeface="Cambria"/>
                <a:cs typeface="Cambria"/>
              </a:rPr>
              <a:t>ATLAS uses events with at least 1 jet  (signal region, exactly 1)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89924" y="4667552"/>
            <a:ext cx="3379123" cy="13234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latin typeface="Cambria"/>
                <a:cs typeface="Cambria"/>
              </a:rPr>
              <a:t>CMS</a:t>
            </a:r>
          </a:p>
          <a:p>
            <a:r>
              <a:rPr lang="en-US" sz="1600" dirty="0" smtClean="0">
                <a:latin typeface="Cambria"/>
                <a:cs typeface="Cambria"/>
              </a:rPr>
              <a:t>Signal Region: Exactly 1 jet, b-tagged (no additional b-tagged jets, p</a:t>
            </a:r>
            <a:r>
              <a:rPr lang="en-US" sz="1600" baseline="-25000" dirty="0" smtClean="0">
                <a:latin typeface="Cambria"/>
                <a:cs typeface="Cambria"/>
              </a:rPr>
              <a:t>T</a:t>
            </a:r>
            <a:r>
              <a:rPr lang="en-US" sz="1600" dirty="0" smtClean="0">
                <a:latin typeface="Cambria"/>
                <a:cs typeface="Cambria"/>
              </a:rPr>
              <a:t> &gt; 20) </a:t>
            </a:r>
          </a:p>
          <a:p>
            <a:r>
              <a:rPr lang="en-US" sz="1600" dirty="0" smtClean="0">
                <a:latin typeface="Cambria"/>
                <a:cs typeface="Cambria"/>
              </a:rPr>
              <a:t>Control Regions: Exactly 2 jets 1/2 tags (ttbar)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38668" y="1371170"/>
            <a:ext cx="2749350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mbria"/>
                <a:cs typeface="Cambria"/>
              </a:rPr>
              <a:t>ATLAS:  BDT</a:t>
            </a:r>
          </a:p>
          <a:p>
            <a:pPr algn="ctr"/>
            <a:r>
              <a:rPr lang="en-US" sz="1600" dirty="0" smtClean="0">
                <a:latin typeface="Cambria"/>
                <a:cs typeface="Cambria"/>
              </a:rPr>
              <a:t>L = 2.05 fb</a:t>
            </a:r>
            <a:r>
              <a:rPr lang="en-US" sz="1600" baseline="30000" dirty="0" smtClean="0">
                <a:latin typeface="Cambria"/>
                <a:cs typeface="Cambria"/>
              </a:rPr>
              <a:t>-1</a:t>
            </a:r>
            <a:endParaRPr lang="en-US" sz="1600" dirty="0" smtClean="0">
              <a:latin typeface="Cambria"/>
              <a:cs typeface="Cambria"/>
            </a:endParaRPr>
          </a:p>
          <a:p>
            <a:pPr algn="ctr"/>
            <a:endParaRPr lang="en-US" sz="1600" dirty="0" smtClean="0">
              <a:latin typeface="Cambria"/>
              <a:cs typeface="Cambria"/>
            </a:endParaRPr>
          </a:p>
          <a:p>
            <a:pPr algn="ctr"/>
            <a:r>
              <a:rPr lang="en-US" sz="1600" dirty="0" smtClean="0">
                <a:latin typeface="Cambria"/>
                <a:cs typeface="Cambria"/>
              </a:rPr>
              <a:t>CMS:  BDT (+cut-based)</a:t>
            </a:r>
          </a:p>
          <a:p>
            <a:pPr algn="ctr"/>
            <a:r>
              <a:rPr lang="en-US" sz="1600" dirty="0" smtClean="0">
                <a:latin typeface="Cambria"/>
                <a:cs typeface="Cambria"/>
              </a:rPr>
              <a:t>L = 4.9 fb</a:t>
            </a:r>
            <a:r>
              <a:rPr lang="en-US" sz="1600" baseline="30000" dirty="0" smtClean="0">
                <a:latin typeface="Cambria"/>
                <a:cs typeface="Cambria"/>
              </a:rPr>
              <a:t>-1</a:t>
            </a:r>
          </a:p>
        </p:txBody>
      </p:sp>
      <p:pic>
        <p:nvPicPr>
          <p:cNvPr id="23" name="Picture 22" descr="ATLAS_White_480x720_0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pic>
        <p:nvPicPr>
          <p:cNvPr id="24" name="Picture 23" descr="cms-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 at √</a:t>
            </a:r>
            <a:r>
              <a:rPr lang="en-US" dirty="0" err="1" smtClean="0"/>
              <a:t>s</a:t>
            </a:r>
            <a:r>
              <a:rPr lang="en-US" dirty="0" smtClean="0"/>
              <a:t> = 7 TeV: Analysis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229600" cy="2067403"/>
          </a:xfrm>
        </p:spPr>
        <p:txBody>
          <a:bodyPr>
            <a:noAutofit/>
          </a:bodyPr>
          <a:lstStyle/>
          <a:p>
            <a:r>
              <a:rPr lang="en-US" sz="1600" b="1" dirty="0" smtClean="0">
                <a:solidFill>
                  <a:srgbClr val="9FB8CD"/>
                </a:solidFill>
              </a:rPr>
              <a:t>Background estimation:</a:t>
            </a:r>
          </a:p>
          <a:p>
            <a:pPr lvl="1"/>
            <a:r>
              <a:rPr lang="en-US" sz="1600" b="1" dirty="0" smtClean="0"/>
              <a:t>tt:</a:t>
            </a:r>
            <a:r>
              <a:rPr lang="en-US" sz="1600" dirty="0" smtClean="0"/>
              <a:t> Dedicated control regions included in the fit. </a:t>
            </a:r>
            <a:r>
              <a:rPr lang="en-US" sz="1600" b="1" dirty="0" smtClean="0">
                <a:solidFill>
                  <a:srgbClr val="727CA3"/>
                </a:solidFill>
              </a:rPr>
              <a:t>ATLAS:</a:t>
            </a:r>
            <a:r>
              <a:rPr lang="en-US" sz="1600" dirty="0" smtClean="0"/>
              <a:t> events with exactly 2 jets and with 3 or more. </a:t>
            </a:r>
            <a:r>
              <a:rPr lang="en-US" sz="1600" b="1" dirty="0" smtClean="0">
                <a:solidFill>
                  <a:srgbClr val="727CA3"/>
                </a:solidFill>
              </a:rPr>
              <a:t>CMS: </a:t>
            </a:r>
            <a:r>
              <a:rPr lang="en-US" sz="1600" dirty="0" smtClean="0"/>
              <a:t>2jet 1tag and 2jet 2tag regions</a:t>
            </a:r>
          </a:p>
          <a:p>
            <a:pPr lvl="1"/>
            <a:r>
              <a:rPr lang="en-US" sz="1600" b="1" dirty="0" smtClean="0"/>
              <a:t>DY: </a:t>
            </a:r>
            <a:r>
              <a:rPr lang="en-US" sz="1600" dirty="0" smtClean="0"/>
              <a:t>data-driven scale factors. </a:t>
            </a:r>
            <a:r>
              <a:rPr lang="en-US" sz="1600" b="1" dirty="0" smtClean="0">
                <a:solidFill>
                  <a:srgbClr val="727CA3"/>
                </a:solidFill>
              </a:rPr>
              <a:t>ATLAS: </a:t>
            </a:r>
            <a:r>
              <a:rPr lang="en-US" sz="1600" dirty="0" smtClean="0"/>
              <a:t>from control regions defined by MET and m</a:t>
            </a:r>
            <a:r>
              <a:rPr lang="en-US" sz="1600" baseline="-25000" dirty="0" smtClean="0"/>
              <a:t>ll</a:t>
            </a:r>
            <a:r>
              <a:rPr lang="en-US" sz="1600" dirty="0" smtClean="0"/>
              <a:t> </a:t>
            </a:r>
            <a:r>
              <a:rPr lang="en-US" sz="1600" b="1" dirty="0" smtClean="0">
                <a:solidFill>
                  <a:srgbClr val="727CA3"/>
                </a:solidFill>
              </a:rPr>
              <a:t>CMS: </a:t>
            </a:r>
            <a:r>
              <a:rPr lang="en-US" sz="1600" dirty="0" smtClean="0"/>
              <a:t>MET-dependent, from Z mass peak inverting the m</a:t>
            </a:r>
            <a:r>
              <a:rPr lang="en-US" sz="1600" baseline="-25000" dirty="0" smtClean="0"/>
              <a:t>ll </a:t>
            </a:r>
            <a:r>
              <a:rPr lang="en-US" sz="1600" dirty="0" smtClean="0"/>
              <a:t>cut</a:t>
            </a:r>
          </a:p>
          <a:p>
            <a:pPr lvl="1"/>
            <a:r>
              <a:rPr lang="en-US" sz="1600" b="1" dirty="0" smtClean="0"/>
              <a:t>Fakes: </a:t>
            </a:r>
            <a:r>
              <a:rPr lang="en-US" sz="1600" b="1" dirty="0" smtClean="0">
                <a:solidFill>
                  <a:srgbClr val="727CA3"/>
                </a:solidFill>
              </a:rPr>
              <a:t>ATLAS </a:t>
            </a:r>
            <a:r>
              <a:rPr lang="en-US" sz="1600" dirty="0" smtClean="0"/>
              <a:t>matrix method (&lt; 1%)</a:t>
            </a:r>
          </a:p>
          <a:p>
            <a:pPr lvl="1"/>
            <a:r>
              <a:rPr lang="en-US" sz="1600" b="1" dirty="0" smtClean="0"/>
              <a:t>Z-&gt; </a:t>
            </a:r>
            <a:r>
              <a:rPr lang="en-US" sz="1600" b="1" dirty="0" err="1" smtClean="0"/>
              <a:t>ττ</a:t>
            </a:r>
            <a:r>
              <a:rPr lang="en-US" sz="1600" b="1" dirty="0" smtClean="0"/>
              <a:t>: </a:t>
            </a:r>
            <a:r>
              <a:rPr lang="en-US" sz="1600" b="1" dirty="0" smtClean="0">
                <a:solidFill>
                  <a:srgbClr val="727CA3"/>
                </a:solidFill>
              </a:rPr>
              <a:t>ATLAS </a:t>
            </a:r>
            <a:r>
              <a:rPr lang="en-US" sz="1600" dirty="0" smtClean="0"/>
              <a:t>control region inverting the cut 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81093" y="89972"/>
            <a:ext cx="24714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2"/>
              </a:rPr>
              <a:t>Phys.Lett.B 716 (2012) 142-159</a:t>
            </a:r>
            <a:endParaRPr lang="en-US" sz="1400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6403848" y="89972"/>
            <a:ext cx="2593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3"/>
              </a:rPr>
              <a:t>Phys.Rev.Lett 110, 022003 (2013)</a:t>
            </a:r>
            <a:endParaRPr lang="en-US" sz="1400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3414485" y="5168618"/>
            <a:ext cx="246739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D2DA7A"/>
                </a:solidFill>
                <a:latin typeface="Cambria"/>
                <a:cs typeface="Cambria"/>
              </a:rPr>
              <a:t>CMS:</a:t>
            </a:r>
          </a:p>
          <a:p>
            <a:r>
              <a:rPr lang="en-US" sz="1600" dirty="0" smtClean="0">
                <a:latin typeface="Cambria"/>
                <a:cs typeface="Cambria"/>
              </a:rPr>
              <a:t>BDT (4 variables) + cut based (extra cut on eµ H</a:t>
            </a:r>
            <a:r>
              <a:rPr lang="en-US" sz="1600" baseline="-25000" dirty="0" smtClean="0">
                <a:latin typeface="Cambria"/>
                <a:cs typeface="Cambria"/>
              </a:rPr>
              <a:t>T</a:t>
            </a:r>
            <a:r>
              <a:rPr lang="en-US" sz="1600" dirty="0" smtClean="0">
                <a:latin typeface="Cambria"/>
                <a:cs typeface="Cambria"/>
              </a:rPr>
              <a:t>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3" y="3524842"/>
            <a:ext cx="3222961" cy="267054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414485" y="3599037"/>
            <a:ext cx="2467390" cy="132343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727CA3"/>
                </a:solidFill>
                <a:latin typeface="Cambria"/>
                <a:cs typeface="Cambria"/>
              </a:rPr>
              <a:t>ATLAS:</a:t>
            </a:r>
          </a:p>
          <a:p>
            <a:r>
              <a:rPr lang="en-US" sz="1600" dirty="0" smtClean="0">
                <a:latin typeface="Cambria"/>
                <a:cs typeface="Cambria"/>
              </a:rPr>
              <a:t>BDT (training on 1jet events), 22 variables. Most powerful: p</a:t>
            </a:r>
            <a:r>
              <a:rPr lang="en-US" sz="1600" baseline="-25000" dirty="0" smtClean="0">
                <a:latin typeface="Cambria"/>
                <a:cs typeface="Cambria"/>
              </a:rPr>
              <a:t>T</a:t>
            </a:r>
            <a:r>
              <a:rPr lang="en-US" sz="1600" dirty="0" smtClean="0">
                <a:latin typeface="Cambria"/>
                <a:cs typeface="Cambria"/>
              </a:rPr>
              <a:t> of the system (leptons, MET, jet)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878" y="3585073"/>
            <a:ext cx="2688922" cy="2610318"/>
          </a:xfrm>
          <a:prstGeom prst="rect">
            <a:avLst/>
          </a:prstGeom>
        </p:spPr>
      </p:pic>
      <p:pic>
        <p:nvPicPr>
          <p:cNvPr id="23" name="Picture 22" descr="ATLAS_White_480x720_0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pic>
        <p:nvPicPr>
          <p:cNvPr id="24" name="Picture 23" descr="cms-logo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7765" t="5182" r="6581" b="6538"/>
          <a:stretch>
            <a:fillRect/>
          </a:stretch>
        </p:blipFill>
        <p:spPr>
          <a:xfrm>
            <a:off x="6840239" y="1330880"/>
            <a:ext cx="2024210" cy="2523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top quark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(UNL), 10/10/2013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521345" y="1142232"/>
            <a:ext cx="6265293" cy="493776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It is the </a:t>
            </a:r>
            <a:r>
              <a:rPr lang="en-US" sz="1800" b="1" dirty="0" smtClean="0"/>
              <a:t>heaviest</a:t>
            </a:r>
            <a:r>
              <a:rPr lang="en-US" sz="1800" dirty="0" smtClean="0"/>
              <a:t> elementary particle known</a:t>
            </a:r>
          </a:p>
          <a:p>
            <a:pPr lvl="1"/>
            <a:r>
              <a:rPr lang="en-US" sz="1800" dirty="0" smtClean="0"/>
              <a:t>large coupling to the Higgs boson</a:t>
            </a:r>
          </a:p>
          <a:p>
            <a:pPr lvl="1"/>
            <a:r>
              <a:rPr lang="en-US" sz="1800" dirty="0" smtClean="0"/>
              <a:t>candidate to play a </a:t>
            </a:r>
            <a:r>
              <a:rPr lang="en-US" sz="1800" dirty="0" smtClean="0">
                <a:solidFill>
                  <a:schemeClr val="accent2"/>
                </a:solidFill>
              </a:rPr>
              <a:t>special role in the EW symmetry breaking</a:t>
            </a:r>
            <a:r>
              <a:rPr lang="en-US" sz="1800" dirty="0" smtClean="0"/>
              <a:t> and in many scenarios of physics beyond the SM (BSM)</a:t>
            </a:r>
          </a:p>
          <a:p>
            <a:r>
              <a:rPr lang="en-US" sz="1800" dirty="0" smtClean="0"/>
              <a:t> It </a:t>
            </a:r>
            <a:r>
              <a:rPr lang="en-US" sz="1800" b="1" dirty="0" smtClean="0"/>
              <a:t>decays before hadronizing</a:t>
            </a:r>
          </a:p>
          <a:p>
            <a:pPr lvl="1"/>
            <a:r>
              <a:rPr lang="en-US" sz="1800" dirty="0" smtClean="0"/>
              <a:t>direct access to spin, charge and polarization</a:t>
            </a:r>
          </a:p>
          <a:p>
            <a:r>
              <a:rPr lang="en-US" sz="1800" dirty="0" smtClean="0"/>
              <a:t>Discovered by the </a:t>
            </a:r>
            <a:r>
              <a:rPr lang="en-US" sz="1800" b="1" dirty="0" smtClean="0">
                <a:solidFill>
                  <a:schemeClr val="accent6"/>
                </a:solidFill>
              </a:rPr>
              <a:t>Tevatron</a:t>
            </a:r>
            <a:r>
              <a:rPr lang="en-US" sz="1800" dirty="0" smtClean="0"/>
              <a:t> experiments in February 1995 (first collisions on November 30, 1986) </a:t>
            </a:r>
          </a:p>
          <a:p>
            <a:endParaRPr lang="en-US" sz="1800" b="1" dirty="0" smtClean="0"/>
          </a:p>
          <a:p>
            <a:r>
              <a:rPr lang="en-US" sz="1800" dirty="0" smtClean="0"/>
              <a:t>At the </a:t>
            </a:r>
            <a:r>
              <a:rPr lang="en-US" sz="1800" b="1" dirty="0" smtClean="0"/>
              <a:t>LHC</a:t>
            </a:r>
            <a:r>
              <a:rPr lang="en-US" sz="1800" dirty="0" smtClean="0"/>
              <a:t>: top quarks produced at a much higher rate</a:t>
            </a:r>
          </a:p>
          <a:p>
            <a:endParaRPr lang="en-US" sz="1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634460" y="4894122"/>
          <a:ext cx="4889126" cy="1219199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322613"/>
                <a:gridCol w="3566513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err="1" smtClean="0"/>
                        <a:t>x</a:t>
                      </a:r>
                      <a:r>
                        <a:rPr lang="en-US" sz="1400" baseline="0" dirty="0" smtClean="0"/>
                        <a:t>-sec (pb)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ttbar</a:t>
                      </a:r>
                      <a:endParaRPr lang="en-US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8944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Tevatron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kumimoji="0" lang="en-US" sz="1400" kern="1200" smtClean="0"/>
                        <a:t>7.08 (+0.00-0.24) (+0.36-0.27) approx. NNLO</a:t>
                      </a:r>
                      <a:endParaRPr kumimoji="0" lang="en-US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</a:t>
                      </a:r>
                      <a:r>
                        <a:rPr lang="en-US" sz="1400" baseline="0" dirty="0" smtClean="0"/>
                        <a:t> @ 7TeV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163 (+7-5)(±9) approx. NNLO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LHC @ 8TeV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234 (+10-7)(±12) approx. NNLO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 rot="16200000">
            <a:off x="-1264785" y="4903765"/>
            <a:ext cx="28539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tx1"/>
                </a:solidFill>
                <a:hlinkClick r:id="rId3"/>
              </a:rPr>
              <a:t>http://arxiv.org/abs/1210.7813v2</a:t>
            </a:r>
            <a:endParaRPr lang="en-US" sz="1400" b="0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16200000">
            <a:off x="-688987" y="4867885"/>
            <a:ext cx="2348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4"/>
              </a:rPr>
              <a:t>http://arxiv.org/abs/1009.4935</a:t>
            </a:r>
            <a:endParaRPr lang="en-US" sz="1400" dirty="0" smtClean="0"/>
          </a:p>
          <a:p>
            <a:endParaRPr lang="en-US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571" y="4837629"/>
            <a:ext cx="1664065" cy="13515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8674638">
            <a:off x="7781689" y="5939698"/>
            <a:ext cx="131989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Top factory!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50797" y="4071582"/>
            <a:ext cx="32861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cs typeface="Cambria"/>
                <a:hlinkClick r:id="rId6"/>
              </a:rPr>
              <a:t>PRL 74, 2626–2631</a:t>
            </a:r>
            <a:r>
              <a:rPr lang="en-US" sz="1200" dirty="0" smtClean="0">
                <a:cs typeface="Cambria"/>
              </a:rPr>
              <a:t>, </a:t>
            </a:r>
            <a:r>
              <a:rPr lang="en-US" sz="1200" dirty="0" smtClean="0">
                <a:cs typeface="Cambria"/>
                <a:hlinkClick r:id="rId7"/>
              </a:rPr>
              <a:t>PRL 74, 2632–2637</a:t>
            </a:r>
            <a:endParaRPr lang="en-US" sz="1200" dirty="0"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 at √s = 7 TeV: Results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/>
        <p:txBody>
          <a:bodyPr vert="horz">
            <a:noAutofit/>
          </a:bodyPr>
          <a:lstStyle/>
          <a:p>
            <a:r>
              <a:rPr lang="en-US" sz="1600" b="1" dirty="0" smtClean="0">
                <a:solidFill>
                  <a:srgbClr val="9FB8CD"/>
                </a:solidFill>
              </a:rPr>
              <a:t>ATLAS:</a:t>
            </a:r>
          </a:p>
          <a:p>
            <a:pPr lvl="1">
              <a:buNone/>
            </a:pPr>
            <a:r>
              <a:rPr lang="en-US" sz="1600" dirty="0" smtClean="0"/>
              <a:t>Maximum likelihood fit over BDT distribution in signal and control regions</a:t>
            </a:r>
          </a:p>
          <a:p>
            <a:pPr lvl="1">
              <a:buNone/>
            </a:pPr>
            <a:r>
              <a:rPr lang="en-US" sz="1600" dirty="0" smtClean="0"/>
              <a:t>Main systematics JES, parton shower</a:t>
            </a:r>
          </a:p>
          <a:p>
            <a:pPr lvl="1">
              <a:buNone/>
            </a:pPr>
            <a:r>
              <a:rPr lang="en-US" sz="1600" dirty="0" smtClean="0"/>
              <a:t>Results:</a:t>
            </a:r>
            <a:endParaRPr lang="en-US" sz="1600" b="1" dirty="0" smtClean="0"/>
          </a:p>
          <a:p>
            <a:pPr lvl="2"/>
            <a:r>
              <a:rPr lang="en-US" sz="1600" b="1" dirty="0" smtClean="0">
                <a:solidFill>
                  <a:srgbClr val="727CA3"/>
                </a:solidFill>
              </a:rPr>
              <a:t>Significance: </a:t>
            </a:r>
            <a:r>
              <a:rPr lang="en-US" sz="1600" b="1" u="sng" dirty="0" smtClean="0">
                <a:solidFill>
                  <a:srgbClr val="727CA3"/>
                </a:solidFill>
              </a:rPr>
              <a:t>3.3σ</a:t>
            </a:r>
            <a:r>
              <a:rPr lang="en-US" sz="1600" b="1" dirty="0" smtClean="0">
                <a:solidFill>
                  <a:srgbClr val="727CA3"/>
                </a:solidFill>
              </a:rPr>
              <a:t> observed (3.4σ expected)</a:t>
            </a:r>
          </a:p>
          <a:p>
            <a:pPr lvl="2"/>
            <a:r>
              <a:rPr lang="en-US" sz="1600" b="1" dirty="0" err="1" smtClean="0"/>
              <a:t>σ</a:t>
            </a:r>
            <a:r>
              <a:rPr lang="en-US" sz="1600" b="1" baseline="-25000" dirty="0" err="1" smtClean="0"/>
              <a:t>tW</a:t>
            </a:r>
            <a:r>
              <a:rPr lang="en-US" sz="1600" b="1" dirty="0" smtClean="0"/>
              <a:t> = 16.8 ± 2.9 (stat) ± 4.9 (syst) pb</a:t>
            </a:r>
          </a:p>
          <a:p>
            <a:pPr lvl="2"/>
            <a:r>
              <a:rPr lang="en-US" sz="1600" dirty="0" smtClean="0"/>
              <a:t>|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tb</a:t>
            </a:r>
            <a:r>
              <a:rPr lang="en-US" sz="1600" dirty="0" smtClean="0"/>
              <a:t>| = 1.03+0.16-0.19</a:t>
            </a:r>
          </a:p>
          <a:p>
            <a:pPr lvl="2"/>
            <a:endParaRPr lang="en-US" sz="1600" dirty="0" smtClean="0"/>
          </a:p>
          <a:p>
            <a:r>
              <a:rPr lang="en-US" sz="1600" b="1" dirty="0" smtClean="0">
                <a:solidFill>
                  <a:srgbClr val="9FB8CD"/>
                </a:solidFill>
              </a:rPr>
              <a:t>CMS:</a:t>
            </a:r>
          </a:p>
          <a:p>
            <a:pPr lvl="1">
              <a:buNone/>
            </a:pPr>
            <a:r>
              <a:rPr lang="en-US" sz="1600" dirty="0" smtClean="0"/>
              <a:t>Binned likelihood fit on BDT distributions, separated by final state and regions</a:t>
            </a:r>
          </a:p>
          <a:p>
            <a:pPr lvl="1">
              <a:buNone/>
            </a:pPr>
            <a:r>
              <a:rPr lang="en-US" sz="1600" dirty="0" smtClean="0"/>
              <a:t>Dominating systematic: JES, matching thresholds</a:t>
            </a:r>
          </a:p>
          <a:p>
            <a:pPr lvl="1">
              <a:buNone/>
            </a:pPr>
            <a:r>
              <a:rPr lang="en-US" sz="1600" dirty="0" smtClean="0"/>
              <a:t>Results:	</a:t>
            </a:r>
          </a:p>
          <a:p>
            <a:pPr lvl="2"/>
            <a:r>
              <a:rPr lang="en-US" sz="1600" b="1" dirty="0" smtClean="0">
                <a:solidFill>
                  <a:srgbClr val="727CA3"/>
                </a:solidFill>
              </a:rPr>
              <a:t>Significance: </a:t>
            </a:r>
            <a:r>
              <a:rPr lang="en-US" sz="1600" b="1" u="sng" dirty="0" smtClean="0">
                <a:solidFill>
                  <a:srgbClr val="727CA3"/>
                </a:solidFill>
              </a:rPr>
              <a:t>4.0σ</a:t>
            </a:r>
            <a:r>
              <a:rPr lang="en-US" sz="1600" b="1" dirty="0" smtClean="0">
                <a:solidFill>
                  <a:srgbClr val="727CA3"/>
                </a:solidFill>
              </a:rPr>
              <a:t> (3.6+0.8-0.9σ expected)</a:t>
            </a:r>
          </a:p>
          <a:p>
            <a:pPr lvl="2"/>
            <a:r>
              <a:rPr lang="en-US" sz="1600" b="1" dirty="0" err="1" smtClean="0"/>
              <a:t>σ</a:t>
            </a:r>
            <a:r>
              <a:rPr lang="en-US" sz="1600" b="1" baseline="-25000" dirty="0" err="1" smtClean="0"/>
              <a:t>tW</a:t>
            </a:r>
            <a:r>
              <a:rPr lang="en-US" sz="1600" b="1" dirty="0" smtClean="0"/>
              <a:t> =16+5-4 pb</a:t>
            </a:r>
          </a:p>
          <a:p>
            <a:pPr lvl="2"/>
            <a:r>
              <a:rPr lang="en-US" sz="1600" dirty="0" smtClean="0"/>
              <a:t>|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tb</a:t>
            </a:r>
            <a:r>
              <a:rPr lang="en-US" sz="1600" dirty="0" smtClean="0"/>
              <a:t>| = 1.01+0.16-0.13+0.03-0.04(th)</a:t>
            </a:r>
          </a:p>
          <a:p>
            <a:pPr lvl="2">
              <a:buNone/>
            </a:pPr>
            <a:r>
              <a:rPr lang="en-US" sz="1600" dirty="0" smtClean="0"/>
              <a:t>	constrained |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tb</a:t>
            </a:r>
            <a:r>
              <a:rPr lang="en-US" sz="1600" dirty="0" smtClean="0"/>
              <a:t>| &gt; 0.79 at 90% CL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81093" y="89972"/>
            <a:ext cx="24714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2"/>
              </a:rPr>
              <a:t>Phys.Lett.B 716 (2012) 142-159</a:t>
            </a:r>
            <a:endParaRPr lang="en-US" sz="1400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6403848" y="89972"/>
            <a:ext cx="2593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3"/>
              </a:rPr>
              <a:t>Phys.Rev.Lett 110, 022003 (2013)</a:t>
            </a:r>
            <a:endParaRPr lang="en-US" sz="14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6088430" y="5418296"/>
            <a:ext cx="2282527" cy="7386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3"/>
                </a:solidFill>
                <a:latin typeface="Cambria"/>
                <a:cs typeface="Cambria"/>
              </a:rPr>
              <a:t>Cut-based: </a:t>
            </a:r>
          </a:p>
          <a:p>
            <a:pPr algn="ctr"/>
            <a:r>
              <a:rPr lang="en-US" sz="1400" dirty="0" smtClean="0">
                <a:latin typeface="Cambria"/>
                <a:cs typeface="Cambria"/>
              </a:rPr>
              <a:t>3.5σ (3.2±0.9σ expected) </a:t>
            </a:r>
          </a:p>
          <a:p>
            <a:pPr algn="ctr"/>
            <a:r>
              <a:rPr lang="en-US" sz="1400" dirty="0" err="1" smtClean="0">
                <a:latin typeface="Cambria"/>
                <a:cs typeface="Cambria"/>
              </a:rPr>
              <a:t>σ</a:t>
            </a:r>
            <a:r>
              <a:rPr lang="en-US" sz="1400" baseline="-25000" dirty="0" err="1" smtClean="0">
                <a:latin typeface="Cambria"/>
                <a:cs typeface="Cambria"/>
              </a:rPr>
              <a:t>tW</a:t>
            </a:r>
            <a:r>
              <a:rPr lang="en-US" sz="1400" dirty="0" smtClean="0">
                <a:latin typeface="Cambria"/>
                <a:cs typeface="Cambria"/>
              </a:rPr>
              <a:t> =15±5 pb</a:t>
            </a:r>
            <a:endParaRPr lang="en-US" sz="1400" dirty="0">
              <a:latin typeface="Cambria"/>
              <a:cs typeface="Cambri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61114" y="3057063"/>
            <a:ext cx="3736942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E5D78"/>
                </a:solidFill>
                <a:latin typeface="Cambria"/>
                <a:cs typeface="Cambria"/>
              </a:rPr>
              <a:t>SM expectation</a:t>
            </a:r>
          </a:p>
          <a:p>
            <a:pPr algn="ctr"/>
            <a:r>
              <a:rPr lang="en-US" sz="1600" b="1" dirty="0" err="1" smtClean="0">
                <a:solidFill>
                  <a:srgbClr val="3E5D78"/>
                </a:solidFill>
                <a:latin typeface="Cambria"/>
                <a:cs typeface="Cambria"/>
              </a:rPr>
              <a:t>σ</a:t>
            </a:r>
            <a:r>
              <a:rPr lang="en-US" sz="1600" b="1" baseline="-25000" dirty="0" err="1" smtClean="0">
                <a:solidFill>
                  <a:srgbClr val="3E5D78"/>
                </a:solidFill>
                <a:latin typeface="Cambria"/>
                <a:cs typeface="Cambria"/>
              </a:rPr>
              <a:t>tW</a:t>
            </a:r>
            <a:r>
              <a:rPr lang="en-US" sz="1600" b="1" baseline="-25000" dirty="0" smtClean="0">
                <a:solidFill>
                  <a:srgbClr val="3E5D78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3E5D78"/>
                </a:solidFill>
                <a:latin typeface="Cambria"/>
                <a:cs typeface="Cambria"/>
              </a:rPr>
              <a:t>= 15.6±0.4±1.1 pb</a:t>
            </a:r>
          </a:p>
          <a:p>
            <a:pPr algn="ctr"/>
            <a:r>
              <a:rPr lang="en-US" sz="1600" dirty="0" smtClean="0">
                <a:hlinkClick r:id="rId4"/>
              </a:rPr>
              <a:t>http://arxiv.org/abs/1210.7813v2</a:t>
            </a:r>
            <a:endParaRPr lang="en-US" sz="1600" dirty="0" smtClean="0"/>
          </a:p>
        </p:txBody>
      </p:sp>
      <p:pic>
        <p:nvPicPr>
          <p:cNvPr id="21" name="Picture 20" descr="ATLAS_White_480x720_0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pic>
        <p:nvPicPr>
          <p:cNvPr id="22" name="Picture 21" descr="cms-log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136" y="1154043"/>
            <a:ext cx="3605080" cy="3455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CMS: tW at √</a:t>
            </a:r>
            <a:r>
              <a:rPr lang="en-US" dirty="0" err="1" smtClean="0"/>
              <a:t>s</a:t>
            </a:r>
            <a:r>
              <a:rPr lang="en-US" dirty="0" smtClean="0"/>
              <a:t> = 8 TeV [Observation]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90421" y="1271280"/>
            <a:ext cx="5251785" cy="4566084"/>
          </a:xfrm>
        </p:spPr>
        <p:txBody>
          <a:bodyPr>
            <a:noAutofit/>
          </a:bodyPr>
          <a:lstStyle/>
          <a:p>
            <a:r>
              <a:rPr lang="en-US" sz="1600" b="1" dirty="0" smtClean="0"/>
              <a:t>Objects: </a:t>
            </a:r>
          </a:p>
          <a:p>
            <a:pPr lvl="1"/>
            <a:r>
              <a:rPr lang="en-US" sz="1600" dirty="0" smtClean="0"/>
              <a:t>Muons (Electrons) </a:t>
            </a:r>
          </a:p>
          <a:p>
            <a:pPr lvl="1">
              <a:buNone/>
            </a:pPr>
            <a:r>
              <a:rPr lang="en-US" sz="1600" dirty="0" smtClean="0"/>
              <a:t>	p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&gt; 20 GeV, |η| &lt; 2.4(2.5), isolated</a:t>
            </a:r>
          </a:p>
          <a:p>
            <a:pPr lvl="1"/>
            <a:r>
              <a:rPr lang="en-US" sz="1600" dirty="0" smtClean="0"/>
              <a:t>Jets: </a:t>
            </a:r>
          </a:p>
          <a:p>
            <a:pPr lvl="1">
              <a:buNone/>
            </a:pPr>
            <a:r>
              <a:rPr lang="en-US" sz="1600" dirty="0" smtClean="0"/>
              <a:t>	Anti-</a:t>
            </a:r>
            <a:r>
              <a:rPr lang="en-US" sz="1600" dirty="0" err="1" smtClean="0"/>
              <a:t>k</a:t>
            </a:r>
            <a:r>
              <a:rPr lang="en-US" sz="1600" baseline="-25000" dirty="0" err="1" smtClean="0"/>
              <a:t>t</a:t>
            </a:r>
            <a:r>
              <a:rPr lang="en-US" sz="1600" dirty="0" smtClean="0"/>
              <a:t> 0.5 p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 &gt; 30 GeV, |η| &lt;2.4 corrected </a:t>
            </a:r>
          </a:p>
          <a:p>
            <a:pPr lvl="1">
              <a:buNone/>
            </a:pPr>
            <a:r>
              <a:rPr lang="en-US" sz="1600" dirty="0" smtClean="0"/>
              <a:t>	(+ loose jets: failing p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/|η| ; p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 &gt; 20 GeV, |η|  &lt; 4.9)</a:t>
            </a:r>
          </a:p>
          <a:p>
            <a:pPr lvl="1">
              <a:buNone/>
            </a:pPr>
            <a:r>
              <a:rPr lang="en-US" sz="1600" dirty="0" smtClean="0"/>
              <a:t>	 b-tagging</a:t>
            </a:r>
          </a:p>
          <a:p>
            <a:r>
              <a:rPr lang="en-US" sz="1600" b="1" dirty="0" smtClean="0"/>
              <a:t>Event selection:</a:t>
            </a:r>
          </a:p>
          <a:p>
            <a:pPr lvl="1"/>
            <a:r>
              <a:rPr lang="en-US" sz="1600" dirty="0" smtClean="0"/>
              <a:t>Exactly 2 leptons, opposite charge</a:t>
            </a:r>
          </a:p>
          <a:p>
            <a:pPr lvl="1"/>
            <a:r>
              <a:rPr lang="en-US" sz="1600" dirty="0" smtClean="0"/>
              <a:t>m</a:t>
            </a:r>
            <a:r>
              <a:rPr lang="en-US" sz="1600" baseline="-25000" dirty="0" smtClean="0"/>
              <a:t>ll</a:t>
            </a:r>
            <a:r>
              <a:rPr lang="en-US" sz="1600" dirty="0" smtClean="0"/>
              <a:t> &gt; 20 GeV</a:t>
            </a:r>
          </a:p>
          <a:p>
            <a:pPr lvl="1"/>
            <a:r>
              <a:rPr lang="en-US" sz="1600" b="1" dirty="0" smtClean="0">
                <a:solidFill>
                  <a:srgbClr val="D2DA7A"/>
                </a:solidFill>
              </a:rPr>
              <a:t>ee/µµ: </a:t>
            </a:r>
          </a:p>
          <a:p>
            <a:pPr lvl="1">
              <a:buNone/>
            </a:pPr>
            <a:r>
              <a:rPr lang="en-US" sz="1600" dirty="0" smtClean="0"/>
              <a:t>	veto events with 81 &lt; m</a:t>
            </a:r>
            <a:r>
              <a:rPr lang="en-US" sz="1600" baseline="-25000" dirty="0" smtClean="0"/>
              <a:t>ll </a:t>
            </a:r>
            <a:r>
              <a:rPr lang="en-US" sz="1600" dirty="0" smtClean="0"/>
              <a:t>&lt;  101 GeV</a:t>
            </a:r>
          </a:p>
          <a:p>
            <a:pPr lvl="1">
              <a:buNone/>
            </a:pPr>
            <a:r>
              <a:rPr lang="en-US" sz="1600" dirty="0" smtClean="0"/>
              <a:t>	MET &gt; 50 GeV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6815528" y="41511"/>
            <a:ext cx="18303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3"/>
              </a:rPr>
              <a:t>CMS-PAS-TOP-12-040</a:t>
            </a:r>
            <a:endParaRPr lang="en-US" sz="14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179147" y="152400"/>
            <a:ext cx="1771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CMS L = 12.2fb</a:t>
            </a:r>
            <a:r>
              <a:rPr lang="en-US" baseline="30000" dirty="0" smtClean="0">
                <a:latin typeface="Cambria"/>
                <a:cs typeface="Cambria"/>
              </a:rPr>
              <a:t>-1</a:t>
            </a:r>
          </a:p>
        </p:txBody>
      </p:sp>
      <p:sp>
        <p:nvSpPr>
          <p:cNvPr id="9" name="Rectangle 8"/>
          <p:cNvSpPr/>
          <p:nvPr/>
        </p:nvSpPr>
        <p:spPr>
          <a:xfrm>
            <a:off x="5247135" y="4643146"/>
            <a:ext cx="3605081" cy="15696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6"/>
                </a:solidFill>
                <a:latin typeface="Cambria"/>
                <a:cs typeface="Cambria"/>
              </a:rPr>
              <a:t>Analysis</a:t>
            </a:r>
          </a:p>
          <a:p>
            <a:r>
              <a:rPr lang="en-US" sz="1600" b="1" dirty="0" smtClean="0">
                <a:latin typeface="Cambria"/>
                <a:cs typeface="Cambria"/>
              </a:rPr>
              <a:t>BDT, 13 variables </a:t>
            </a:r>
            <a:r>
              <a:rPr lang="en-US" sz="1600" dirty="0" smtClean="0">
                <a:latin typeface="Cambria"/>
                <a:cs typeface="Cambria"/>
              </a:rPr>
              <a:t>(variables related to loose jets most powerful)</a:t>
            </a:r>
          </a:p>
          <a:p>
            <a:r>
              <a:rPr lang="en-US" sz="1600" dirty="0" smtClean="0">
                <a:solidFill>
                  <a:srgbClr val="727CA3"/>
                </a:solidFill>
                <a:latin typeface="Cambria"/>
                <a:cs typeface="Cambria"/>
              </a:rPr>
              <a:t>Two cross-check analyses</a:t>
            </a:r>
            <a:r>
              <a:rPr lang="en-US" sz="1600" dirty="0" smtClean="0">
                <a:latin typeface="Cambria"/>
                <a:cs typeface="Cambria"/>
              </a:rPr>
              <a:t>, additional cut in eµ H</a:t>
            </a:r>
            <a:r>
              <a:rPr lang="en-US" sz="1600" baseline="-25000" dirty="0" smtClean="0">
                <a:latin typeface="Cambria"/>
                <a:cs typeface="Cambria"/>
              </a:rPr>
              <a:t>T</a:t>
            </a:r>
            <a:r>
              <a:rPr lang="en-US" sz="1600" dirty="0" smtClean="0">
                <a:latin typeface="Cambria"/>
                <a:cs typeface="Cambria"/>
              </a:rPr>
              <a:t> &gt; 160: fit on shape of p</a:t>
            </a:r>
            <a:r>
              <a:rPr lang="en-US" sz="1600" baseline="-25000" dirty="0" smtClean="0">
                <a:latin typeface="Cambria"/>
                <a:cs typeface="Cambria"/>
              </a:rPr>
              <a:t>T</a:t>
            </a:r>
            <a:r>
              <a:rPr lang="en-US" sz="1600" dirty="0" smtClean="0">
                <a:latin typeface="Cambria"/>
                <a:cs typeface="Cambria"/>
              </a:rPr>
              <a:t> of the system  and event counting</a:t>
            </a:r>
          </a:p>
        </p:txBody>
      </p:sp>
      <p:pic>
        <p:nvPicPr>
          <p:cNvPr id="11" name="Picture 10" descr="cms-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7848" y="551419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 smtClean="0">
                <a:solidFill>
                  <a:srgbClr val="727CA3"/>
                </a:solidFill>
              </a:rPr>
              <a:t>Same regions and background estimations as in the 7TeV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131" y="3723640"/>
            <a:ext cx="2853541" cy="2574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CMS: tW at √</a:t>
            </a:r>
            <a:r>
              <a:rPr lang="en-US" dirty="0" err="1" smtClean="0"/>
              <a:t>s</a:t>
            </a:r>
            <a:r>
              <a:rPr lang="en-US" dirty="0" smtClean="0"/>
              <a:t> = 8 TeV: Results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564966"/>
          </a:xfrm>
        </p:spPr>
        <p:txBody>
          <a:bodyPr vert="horz">
            <a:noAutofit/>
          </a:bodyPr>
          <a:lstStyle/>
          <a:p>
            <a:r>
              <a:rPr lang="en-US" sz="1800" b="1" dirty="0" smtClean="0">
                <a:solidFill>
                  <a:srgbClr val="9FB8CD"/>
                </a:solidFill>
              </a:rPr>
              <a:t>CMS:</a:t>
            </a:r>
          </a:p>
          <a:p>
            <a:pPr lvl="1">
              <a:buNone/>
            </a:pPr>
            <a:r>
              <a:rPr lang="en-US" sz="1800" dirty="0" smtClean="0"/>
              <a:t>Binned likelihood fit on the three final states in the three regions</a:t>
            </a:r>
          </a:p>
          <a:p>
            <a:pPr lvl="1">
              <a:buNone/>
            </a:pPr>
            <a:r>
              <a:rPr lang="en-US" sz="1800" dirty="0" smtClean="0"/>
              <a:t>Main systematics, theoretical: matching thresholds, Q</a:t>
            </a:r>
            <a:r>
              <a:rPr lang="en-US" sz="1800" baseline="30000" dirty="0" smtClean="0"/>
              <a:t>2</a:t>
            </a:r>
            <a:endParaRPr lang="en-US" sz="1800" dirty="0" smtClean="0"/>
          </a:p>
          <a:p>
            <a:pPr lvl="1">
              <a:buNone/>
            </a:pPr>
            <a:r>
              <a:rPr lang="en-US" sz="1800" dirty="0" smtClean="0"/>
              <a:t>Results:</a:t>
            </a:r>
          </a:p>
          <a:p>
            <a:pPr lvl="2"/>
            <a:r>
              <a:rPr lang="en-US" b="1" u="sng" dirty="0" smtClean="0">
                <a:solidFill>
                  <a:srgbClr val="727CA3"/>
                </a:solidFill>
              </a:rPr>
              <a:t>Significance: 6.0σ (5.4+1.5-1.4σ expected)</a:t>
            </a:r>
          </a:p>
          <a:p>
            <a:pPr lvl="2"/>
            <a:r>
              <a:rPr lang="en-US" sz="1800" b="1" dirty="0" err="1" smtClean="0"/>
              <a:t>σ</a:t>
            </a:r>
            <a:r>
              <a:rPr lang="en-US" sz="1800" b="1" baseline="-25000" dirty="0" err="1" smtClean="0"/>
              <a:t>tW</a:t>
            </a:r>
            <a:r>
              <a:rPr lang="en-US" sz="1800" b="1" dirty="0" smtClean="0"/>
              <a:t> = 23.4+5.5-5.4 pb</a:t>
            </a:r>
          </a:p>
          <a:p>
            <a:pPr lvl="2"/>
            <a:r>
              <a:rPr lang="en-US" sz="1800" dirty="0" smtClean="0"/>
              <a:t>|</a:t>
            </a:r>
            <a:r>
              <a:rPr lang="en-US" sz="1800" dirty="0" err="1" smtClean="0"/>
              <a:t>V</a:t>
            </a:r>
            <a:r>
              <a:rPr lang="en-US" sz="1800" baseline="-25000" dirty="0" err="1" smtClean="0"/>
              <a:t>tb</a:t>
            </a:r>
            <a:r>
              <a:rPr lang="en-US" sz="1800" dirty="0" smtClean="0"/>
              <a:t>| = 1.03 ± 0.12(exp)±0.04(th), constrained |</a:t>
            </a:r>
            <a:r>
              <a:rPr lang="en-US" sz="1800" dirty="0" err="1" smtClean="0"/>
              <a:t>V</a:t>
            </a:r>
            <a:r>
              <a:rPr lang="en-US" sz="1800" baseline="-25000" dirty="0" err="1" smtClean="0"/>
              <a:t>tb</a:t>
            </a:r>
            <a:r>
              <a:rPr lang="en-US" sz="1800" dirty="0" smtClean="0"/>
              <a:t>| &gt; 0.78 at 95%CL</a:t>
            </a:r>
          </a:p>
          <a:p>
            <a:pPr lvl="2"/>
            <a:endParaRPr lang="en-US" sz="1800" dirty="0" smtClean="0"/>
          </a:p>
          <a:p>
            <a:pPr lvl="2"/>
            <a:endParaRPr lang="en-US" sz="1800" dirty="0" smtClean="0"/>
          </a:p>
          <a:p>
            <a:pPr lvl="2"/>
            <a:endParaRPr lang="en-US" sz="1800" dirty="0" smtClean="0"/>
          </a:p>
          <a:p>
            <a:pPr lvl="1"/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6403848" y="2197234"/>
            <a:ext cx="2599033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E5D78"/>
                </a:solidFill>
                <a:latin typeface="Cambria"/>
                <a:cs typeface="Cambria"/>
              </a:rPr>
              <a:t>SM expectation</a:t>
            </a:r>
          </a:p>
          <a:p>
            <a:pPr algn="ctr"/>
            <a:r>
              <a:rPr lang="en-US" sz="1600" b="1" dirty="0" err="1" smtClean="0">
                <a:solidFill>
                  <a:srgbClr val="3E5D78"/>
                </a:solidFill>
                <a:latin typeface="Cambria"/>
                <a:cs typeface="Cambria"/>
              </a:rPr>
              <a:t>σ</a:t>
            </a:r>
            <a:r>
              <a:rPr lang="en-US" sz="1600" b="1" baseline="-25000" dirty="0" err="1" smtClean="0">
                <a:solidFill>
                  <a:srgbClr val="3E5D78"/>
                </a:solidFill>
                <a:latin typeface="Cambria"/>
                <a:cs typeface="Cambria"/>
              </a:rPr>
              <a:t>tW</a:t>
            </a:r>
            <a:r>
              <a:rPr lang="en-US" sz="1600" b="1" baseline="-25000" dirty="0" smtClean="0">
                <a:solidFill>
                  <a:srgbClr val="3E5D78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3E5D78"/>
                </a:solidFill>
                <a:latin typeface="Cambria"/>
                <a:cs typeface="Cambria"/>
              </a:rPr>
              <a:t>= 22.2±0.6±1.4 pb</a:t>
            </a:r>
          </a:p>
          <a:p>
            <a:pPr algn="ctr"/>
            <a:r>
              <a:rPr lang="en-US" sz="1600" dirty="0" smtClean="0">
                <a:hlinkClick r:id="rId3"/>
              </a:rPr>
              <a:t>http://arxiv.org/abs/1210.7813v2</a:t>
            </a:r>
            <a:endParaRPr lang="en-US" sz="16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22" y="3690511"/>
            <a:ext cx="2739028" cy="2549663"/>
          </a:xfrm>
          <a:prstGeom prst="rect">
            <a:avLst/>
          </a:prstGeom>
        </p:spPr>
      </p:pic>
      <p:pic>
        <p:nvPicPr>
          <p:cNvPr id="11" name="Picture 10" descr="cms-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56135" y="5002696"/>
            <a:ext cx="2695047" cy="7386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smtClean="0">
                <a:latin typeface="Cambria"/>
                <a:cs typeface="Cambria"/>
              </a:rPr>
              <a:t>Cross-check (cut based): </a:t>
            </a:r>
          </a:p>
          <a:p>
            <a:pPr algn="ctr"/>
            <a:r>
              <a:rPr lang="en-US" sz="1400" b="1" dirty="0" smtClean="0">
                <a:latin typeface="Cambria"/>
                <a:cs typeface="Cambria"/>
              </a:rPr>
              <a:t>3.6σ</a:t>
            </a:r>
            <a:r>
              <a:rPr lang="en-US" sz="1400" dirty="0" smtClean="0">
                <a:latin typeface="Cambria"/>
                <a:cs typeface="Cambria"/>
              </a:rPr>
              <a:t> (2.8+0.9-0.8σ) </a:t>
            </a:r>
          </a:p>
          <a:p>
            <a:pPr algn="ctr"/>
            <a:r>
              <a:rPr lang="en-US" sz="1400" dirty="0" smtClean="0">
                <a:latin typeface="Cambria"/>
                <a:cs typeface="Cambria"/>
              </a:rPr>
              <a:t> </a:t>
            </a:r>
            <a:r>
              <a:rPr lang="en-US" sz="1400" dirty="0" err="1" smtClean="0">
                <a:latin typeface="Cambria"/>
                <a:cs typeface="Cambria"/>
              </a:rPr>
              <a:t>σ</a:t>
            </a:r>
            <a:r>
              <a:rPr lang="en-US" sz="1400" baseline="-25000" dirty="0" err="1" smtClean="0">
                <a:latin typeface="Cambria"/>
                <a:cs typeface="Cambria"/>
              </a:rPr>
              <a:t>tW</a:t>
            </a:r>
            <a:r>
              <a:rPr lang="en-US" sz="1400" dirty="0" smtClean="0">
                <a:latin typeface="Cambria"/>
                <a:cs typeface="Cambria"/>
              </a:rPr>
              <a:t> = 33.9+8.6-8.6 pb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256135" y="3894938"/>
            <a:ext cx="2722264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smtClean="0">
                <a:latin typeface="Cambria"/>
                <a:cs typeface="Cambria"/>
              </a:rPr>
              <a:t>Cross-check (fit to the p</a:t>
            </a:r>
            <a:r>
              <a:rPr lang="en-US" sz="1400" baseline="-25000" dirty="0" smtClean="0">
                <a:latin typeface="Cambria"/>
                <a:cs typeface="Cambria"/>
              </a:rPr>
              <a:t>T </a:t>
            </a:r>
            <a:r>
              <a:rPr lang="en-US" sz="1400" dirty="0" smtClean="0">
                <a:latin typeface="Cambria"/>
                <a:cs typeface="Cambria"/>
              </a:rPr>
              <a:t>of the system): </a:t>
            </a:r>
          </a:p>
          <a:p>
            <a:pPr algn="ctr"/>
            <a:r>
              <a:rPr lang="en-US" sz="1400" b="1" dirty="0" smtClean="0">
                <a:latin typeface="Cambria"/>
                <a:cs typeface="Cambria"/>
              </a:rPr>
              <a:t>4.0σ </a:t>
            </a:r>
            <a:r>
              <a:rPr lang="en-US" sz="1400" dirty="0" smtClean="0">
                <a:latin typeface="Cambria"/>
                <a:cs typeface="Cambria"/>
              </a:rPr>
              <a:t>(3.2+0.4-0.9σ)</a:t>
            </a:r>
          </a:p>
          <a:p>
            <a:pPr algn="ctr"/>
            <a:r>
              <a:rPr lang="en-US" sz="1400" dirty="0" smtClean="0">
                <a:latin typeface="Cambria"/>
                <a:cs typeface="Cambria"/>
              </a:rPr>
              <a:t> </a:t>
            </a:r>
            <a:r>
              <a:rPr lang="en-US" sz="1400" dirty="0" err="1" smtClean="0">
                <a:latin typeface="Cambria"/>
                <a:cs typeface="Cambria"/>
              </a:rPr>
              <a:t>σ</a:t>
            </a:r>
            <a:r>
              <a:rPr lang="en-US" sz="1400" baseline="-25000" dirty="0" err="1" smtClean="0">
                <a:latin typeface="Cambria"/>
                <a:cs typeface="Cambria"/>
              </a:rPr>
              <a:t>tW</a:t>
            </a:r>
            <a:r>
              <a:rPr lang="en-US" sz="1400" dirty="0" smtClean="0">
                <a:latin typeface="Cambria"/>
                <a:cs typeface="Cambria"/>
              </a:rPr>
              <a:t> =  24.3+8.6-8.8 pb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15528" y="41511"/>
            <a:ext cx="18303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6"/>
              </a:rPr>
              <a:t>CMS-PAS-TOP-12-040</a:t>
            </a:r>
            <a:endParaRPr lang="en-US" sz="1400" dirty="0" smtClean="0"/>
          </a:p>
        </p:txBody>
      </p:sp>
      <p:cxnSp>
        <p:nvCxnSpPr>
          <p:cNvPr id="17" name="Straight Arrow Connector 16"/>
          <p:cNvCxnSpPr/>
          <p:nvPr/>
        </p:nvCxnSpPr>
        <p:spPr>
          <a:xfrm rot="16200000" flipH="1">
            <a:off x="2702759" y="2432458"/>
            <a:ext cx="242957" cy="148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3397657" y="2392695"/>
            <a:ext cx="242955" cy="2283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2956971" y="2438397"/>
            <a:ext cx="242955" cy="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>
            <a:off x="3180020" y="2423278"/>
            <a:ext cx="242955" cy="744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084" y="1154043"/>
            <a:ext cx="3540544" cy="29669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073" y="4109953"/>
            <a:ext cx="3257059" cy="22463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ATLAS: tW at √</a:t>
            </a:r>
            <a:r>
              <a:rPr lang="en-US" dirty="0" err="1" smtClean="0"/>
              <a:t>s</a:t>
            </a:r>
            <a:r>
              <a:rPr lang="en-US" dirty="0" smtClean="0"/>
              <a:t> = 8 TeV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93272" y="1219200"/>
            <a:ext cx="4896543" cy="4313583"/>
          </a:xfrm>
        </p:spPr>
        <p:txBody>
          <a:bodyPr>
            <a:normAutofit lnSpcReduction="10000"/>
          </a:bodyPr>
          <a:lstStyle/>
          <a:p>
            <a:r>
              <a:rPr lang="en-US" sz="1600" dirty="0" smtClean="0"/>
              <a:t>Event selection:</a:t>
            </a:r>
          </a:p>
          <a:p>
            <a:pPr lvl="1"/>
            <a:r>
              <a:rPr lang="en-US" sz="1600" dirty="0" smtClean="0"/>
              <a:t>eµ pair, opposite charge</a:t>
            </a:r>
          </a:p>
          <a:p>
            <a:pPr lvl="1"/>
            <a:r>
              <a:rPr lang="en-US" sz="1600" dirty="0" smtClean="0"/>
              <a:t>Exactly 1/2 jets, at least one b-tagged</a:t>
            </a:r>
          </a:p>
          <a:p>
            <a:r>
              <a:rPr lang="en-US" sz="1600" dirty="0" smtClean="0"/>
              <a:t>Fake leptons background: matrix method</a:t>
            </a:r>
          </a:p>
          <a:p>
            <a:r>
              <a:rPr lang="en-US" sz="1600" b="1" dirty="0" smtClean="0">
                <a:solidFill>
                  <a:srgbClr val="727CA3"/>
                </a:solidFill>
              </a:rPr>
              <a:t>Analysis:</a:t>
            </a:r>
          </a:p>
          <a:p>
            <a:pPr lvl="1"/>
            <a:r>
              <a:rPr lang="en-US" sz="1600" b="1" dirty="0" smtClean="0"/>
              <a:t>BDT: </a:t>
            </a:r>
            <a:r>
              <a:rPr lang="en-US" sz="1600" dirty="0" smtClean="0"/>
              <a:t>19 variables (1 jet), 20 variables (2 jet)</a:t>
            </a:r>
          </a:p>
          <a:p>
            <a:r>
              <a:rPr lang="en-US" sz="1600" dirty="0" smtClean="0"/>
              <a:t>Maximum likelihood fit to the BDT output in both regions</a:t>
            </a:r>
          </a:p>
          <a:p>
            <a:r>
              <a:rPr lang="en-US" sz="1600" dirty="0" smtClean="0"/>
              <a:t>Larger systematics: generators and flavor tagging</a:t>
            </a:r>
          </a:p>
          <a:p>
            <a:r>
              <a:rPr lang="en-US" sz="1800" b="1" dirty="0" smtClean="0">
                <a:solidFill>
                  <a:srgbClr val="727CA3"/>
                </a:solidFill>
              </a:rPr>
              <a:t>Result:</a:t>
            </a:r>
          </a:p>
          <a:p>
            <a:pPr lvl="1"/>
            <a:r>
              <a:rPr lang="en-US" sz="1600" b="1" dirty="0" smtClean="0">
                <a:solidFill>
                  <a:srgbClr val="727CA3"/>
                </a:solidFill>
              </a:rPr>
              <a:t>Significance: 4.2σ (4.0σ expected)</a:t>
            </a:r>
          </a:p>
          <a:p>
            <a:pPr lvl="1"/>
            <a:r>
              <a:rPr lang="en-US" sz="1600" b="1" dirty="0" err="1" smtClean="0"/>
              <a:t>σ</a:t>
            </a:r>
            <a:r>
              <a:rPr lang="en-US" sz="1600" b="1" baseline="-25000" dirty="0" err="1" smtClean="0"/>
              <a:t>tW</a:t>
            </a:r>
            <a:r>
              <a:rPr lang="en-US" sz="1600" b="1" dirty="0" smtClean="0"/>
              <a:t> = 27.2±2.8(stat)±5.4(syst) pb</a:t>
            </a:r>
          </a:p>
          <a:p>
            <a:pPr lvl="1"/>
            <a:r>
              <a:rPr lang="en-US" sz="1600" dirty="0" smtClean="0"/>
              <a:t>|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tb</a:t>
            </a:r>
            <a:r>
              <a:rPr lang="en-US" sz="1600" dirty="0" smtClean="0"/>
              <a:t>| = 1.10±0.12(exp)±0.03(th)</a:t>
            </a:r>
          </a:p>
          <a:p>
            <a:pPr lvl="1">
              <a:buNone/>
            </a:pPr>
            <a:r>
              <a:rPr lang="en-US" sz="1600" dirty="0" smtClean="0"/>
              <a:t>	constrained |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tb</a:t>
            </a:r>
            <a:r>
              <a:rPr lang="en-US" sz="1600" dirty="0" smtClean="0"/>
              <a:t>| &gt; 0.72 at 95%CL</a:t>
            </a:r>
          </a:p>
          <a:p>
            <a:endParaRPr lang="en-US" sz="1800" dirty="0" smtClean="0"/>
          </a:p>
          <a:p>
            <a:endParaRPr lang="en-US" sz="1600" dirty="0" smtClean="0"/>
          </a:p>
          <a:p>
            <a:pPr>
              <a:buNone/>
            </a:pPr>
            <a:endParaRPr lang="en-US" sz="1600" dirty="0" smtClean="0"/>
          </a:p>
        </p:txBody>
      </p:sp>
      <p:pic>
        <p:nvPicPr>
          <p:cNvPr id="16" name="Picture 15" descr="ATLAS_White_480x720_0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3615" y="152400"/>
            <a:ext cx="2244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hlinkClick r:id="rId5"/>
              </a:rPr>
              <a:t>ATLAS-CONF-2013-100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6688687" y="152400"/>
            <a:ext cx="19981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mbria"/>
                <a:cs typeface="Cambria"/>
              </a:rPr>
              <a:t>ATLAS L = 20.3fb</a:t>
            </a:r>
            <a:r>
              <a:rPr lang="en-US" baseline="30000" dirty="0" smtClean="0">
                <a:latin typeface="Cambria"/>
                <a:cs typeface="Cambria"/>
              </a:rPr>
              <a:t>-1</a:t>
            </a:r>
          </a:p>
          <a:p>
            <a:pPr algn="ctr"/>
            <a:r>
              <a:rPr lang="en-US" b="1" dirty="0" smtClean="0">
                <a:solidFill>
                  <a:srgbClr val="727CA3"/>
                </a:solidFill>
                <a:latin typeface="Cambria"/>
                <a:cs typeface="Cambria"/>
              </a:rPr>
              <a:t>eµ channel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48177" y="5345390"/>
            <a:ext cx="292808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E5D78"/>
                </a:solidFill>
                <a:latin typeface="Cambria"/>
                <a:cs typeface="Cambria"/>
              </a:rPr>
              <a:t>SM expectation</a:t>
            </a:r>
          </a:p>
          <a:p>
            <a:pPr algn="ctr"/>
            <a:r>
              <a:rPr lang="en-US" sz="1600" b="1" dirty="0" err="1" smtClean="0">
                <a:solidFill>
                  <a:srgbClr val="3E5D78"/>
                </a:solidFill>
                <a:latin typeface="Cambria"/>
                <a:cs typeface="Cambria"/>
              </a:rPr>
              <a:t>σ</a:t>
            </a:r>
            <a:r>
              <a:rPr lang="en-US" sz="1600" b="1" baseline="-25000" dirty="0" err="1" smtClean="0">
                <a:solidFill>
                  <a:srgbClr val="3E5D78"/>
                </a:solidFill>
                <a:latin typeface="Cambria"/>
                <a:cs typeface="Cambria"/>
              </a:rPr>
              <a:t>tW</a:t>
            </a:r>
            <a:r>
              <a:rPr lang="en-US" sz="1600" b="1" baseline="-25000" dirty="0" smtClean="0">
                <a:solidFill>
                  <a:srgbClr val="3E5D78"/>
                </a:solidFill>
                <a:latin typeface="Cambria"/>
                <a:cs typeface="Cambria"/>
              </a:rPr>
              <a:t> </a:t>
            </a:r>
            <a:r>
              <a:rPr lang="en-US" sz="1600" b="1" dirty="0" smtClean="0">
                <a:solidFill>
                  <a:srgbClr val="3E5D78"/>
                </a:solidFill>
                <a:latin typeface="Cambria"/>
                <a:cs typeface="Cambria"/>
              </a:rPr>
              <a:t>= 22.2±0.6±1.4 pb</a:t>
            </a:r>
          </a:p>
          <a:p>
            <a:pPr algn="ctr"/>
            <a:r>
              <a:rPr lang="en-US" sz="1600" dirty="0" smtClean="0">
                <a:hlinkClick r:id="rId6"/>
              </a:rPr>
              <a:t>http://arxiv.org/abs/1210.7813v2</a:t>
            </a:r>
            <a:endParaRPr lang="en-U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593848" y="3488916"/>
            <a:ext cx="6386979" cy="1948417"/>
            <a:chOff x="2971800" y="3733800"/>
            <a:chExt cx="6082179" cy="1948417"/>
          </a:xfrm>
        </p:grpSpPr>
        <p:pic>
          <p:nvPicPr>
            <p:cNvPr id="9" name="Picture 8" descr="fig_05f.png"/>
            <p:cNvPicPr>
              <a:picLocks noChangeAspect="1"/>
            </p:cNvPicPr>
            <p:nvPr/>
          </p:nvPicPr>
          <p:blipFill>
            <a:blip r:embed="rId2"/>
            <a:srcRect l="7492"/>
            <a:stretch>
              <a:fillRect/>
            </a:stretch>
          </p:blipFill>
          <p:spPr>
            <a:xfrm>
              <a:off x="5534924" y="3748399"/>
              <a:ext cx="2416945" cy="1875422"/>
            </a:xfrm>
            <a:prstGeom prst="rect">
              <a:avLst/>
            </a:prstGeom>
          </p:spPr>
        </p:pic>
        <p:pic>
          <p:nvPicPr>
            <p:cNvPr id="10" name="Picture 9" descr="fig_05g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1800" y="3733800"/>
              <a:ext cx="2714379" cy="194841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rcRect r="15005"/>
            <a:stretch>
              <a:fillRect/>
            </a:stretch>
          </p:blipFill>
          <p:spPr>
            <a:xfrm>
              <a:off x="7413552" y="3762998"/>
              <a:ext cx="1640427" cy="1383177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s-channel at √</a:t>
            </a:r>
            <a:r>
              <a:rPr lang="en-US" dirty="0" err="1" smtClean="0"/>
              <a:t>s</a:t>
            </a:r>
            <a:r>
              <a:rPr lang="en-US" dirty="0" smtClean="0"/>
              <a:t> = 7 TeV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Sensitive to new physics, W’ bosons, charged Higgs bosons</a:t>
            </a:r>
          </a:p>
          <a:p>
            <a:r>
              <a:rPr lang="en-US" sz="1600" dirty="0" smtClean="0"/>
              <a:t>Signal signature: </a:t>
            </a:r>
            <a:r>
              <a:rPr lang="en-US" sz="1600" b="1" dirty="0" smtClean="0">
                <a:solidFill>
                  <a:schemeClr val="accent1"/>
                </a:solidFill>
              </a:rPr>
              <a:t>lepton + jets </a:t>
            </a:r>
          </a:p>
          <a:p>
            <a:pPr lvl="1"/>
            <a:r>
              <a:rPr lang="en-US" sz="1600" b="1" dirty="0" smtClean="0"/>
              <a:t>A lepton </a:t>
            </a:r>
            <a:r>
              <a:rPr lang="en-US" sz="1600" dirty="0" smtClean="0"/>
              <a:t>(e,µ) and </a:t>
            </a:r>
            <a:r>
              <a:rPr lang="en-US" sz="1600" b="1" dirty="0" smtClean="0"/>
              <a:t>MET </a:t>
            </a:r>
            <a:r>
              <a:rPr lang="en-US" sz="1600" dirty="0" smtClean="0"/>
              <a:t>from the decay of a W boson</a:t>
            </a:r>
          </a:p>
          <a:p>
            <a:pPr lvl="1"/>
            <a:r>
              <a:rPr lang="en-US" sz="1600" b="1" dirty="0" smtClean="0"/>
              <a:t>Two jets </a:t>
            </a:r>
            <a:r>
              <a:rPr lang="en-US" sz="1600" dirty="0" smtClean="0"/>
              <a:t>with high transverse momentum</a:t>
            </a:r>
          </a:p>
          <a:p>
            <a:pPr lvl="1">
              <a:buNone/>
            </a:pPr>
            <a:r>
              <a:rPr lang="en-US" sz="1600" dirty="0" smtClean="0"/>
              <a:t>	at least one of which originating from a</a:t>
            </a:r>
            <a:r>
              <a:rPr lang="en-US" sz="1600" b="1" dirty="0" smtClean="0"/>
              <a:t> b-quark </a:t>
            </a:r>
          </a:p>
          <a:p>
            <a:r>
              <a:rPr lang="en-US" sz="1600" b="1" dirty="0" smtClean="0">
                <a:solidFill>
                  <a:srgbClr val="727CA3"/>
                </a:solidFill>
              </a:rPr>
              <a:t>Backgrounds</a:t>
            </a:r>
            <a:r>
              <a:rPr lang="en-US" sz="1600" dirty="0" smtClean="0">
                <a:solidFill>
                  <a:srgbClr val="727CA3"/>
                </a:solidFill>
              </a:rPr>
              <a:t>:</a:t>
            </a:r>
            <a:r>
              <a:rPr lang="en-US" sz="1600" dirty="0" smtClean="0"/>
              <a:t> W+jets and ttbar (same final state), multijet</a:t>
            </a:r>
          </a:p>
          <a:p>
            <a:r>
              <a:rPr lang="en-US" sz="1600" b="1" dirty="0" smtClean="0"/>
              <a:t>Cut-based analysis</a:t>
            </a:r>
            <a:r>
              <a:rPr lang="en-US" sz="1600" dirty="0" smtClean="0"/>
              <a:t>, cuts optimized Vs. S/√B, statistically limited</a:t>
            </a:r>
          </a:p>
          <a:p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148259" y="73836"/>
            <a:ext cx="2242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5"/>
              </a:rPr>
              <a:t>ATLAS-CONF-2011-118</a:t>
            </a:r>
            <a:endParaRPr lang="en-US" sz="14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6641725" y="200117"/>
            <a:ext cx="1890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Cambria"/>
                <a:cs typeface="Cambria"/>
              </a:rPr>
              <a:t>ATLAS, L = 0.70 fb</a:t>
            </a:r>
            <a:r>
              <a:rPr lang="en-US" sz="1600" baseline="30000" dirty="0" smtClean="0">
                <a:latin typeface="Cambria"/>
                <a:cs typeface="Cambria"/>
              </a:rPr>
              <a:t>-1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8099" y="3735217"/>
            <a:ext cx="2012707" cy="16004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Cambria"/>
                <a:cs typeface="Cambria"/>
              </a:rPr>
              <a:t>Same objects, event selection* and background estimation as </a:t>
            </a:r>
            <a:r>
              <a:rPr lang="en-US" sz="1400" dirty="0" err="1" smtClean="0">
                <a:latin typeface="Cambria"/>
                <a:cs typeface="Cambria"/>
              </a:rPr>
              <a:t>t</a:t>
            </a:r>
            <a:r>
              <a:rPr lang="en-US" sz="1400" dirty="0" smtClean="0">
                <a:latin typeface="Cambria"/>
                <a:cs typeface="Cambria"/>
              </a:rPr>
              <a:t>-channel 7TeV analysis </a:t>
            </a:r>
          </a:p>
          <a:p>
            <a:pPr algn="ctr"/>
            <a:r>
              <a:rPr lang="en-US" sz="1400" dirty="0" smtClean="0">
                <a:latin typeface="Cambria"/>
                <a:cs typeface="Cambria"/>
              </a:rPr>
              <a:t>(*only central jets are used here)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78099" y="5690084"/>
            <a:ext cx="4902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ambria"/>
                <a:cs typeface="Cambria"/>
              </a:rPr>
              <a:t>Observed (expected) upper limit: </a:t>
            </a:r>
          </a:p>
          <a:p>
            <a:r>
              <a:rPr lang="en-US" sz="1600" b="1" dirty="0" err="1" smtClean="0">
                <a:latin typeface="Cambria"/>
                <a:cs typeface="Cambria"/>
              </a:rPr>
              <a:t>σ</a:t>
            </a:r>
            <a:r>
              <a:rPr lang="en-US" sz="1600" b="1" baseline="-25000" dirty="0" err="1" smtClean="0">
                <a:latin typeface="Cambria"/>
                <a:cs typeface="Cambria"/>
              </a:rPr>
              <a:t>s</a:t>
            </a:r>
            <a:r>
              <a:rPr lang="en-US" sz="1600" b="1" baseline="-25000" dirty="0" smtClean="0">
                <a:latin typeface="Cambria"/>
                <a:cs typeface="Cambria"/>
              </a:rPr>
              <a:t>-channel </a:t>
            </a:r>
            <a:r>
              <a:rPr lang="en-US" sz="1600" b="1" dirty="0" smtClean="0">
                <a:latin typeface="Cambria"/>
                <a:cs typeface="Cambria"/>
              </a:rPr>
              <a:t>&lt; 26.5 (20.5) pb at 95%CL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770" y="1395896"/>
            <a:ext cx="1637254" cy="1349893"/>
          </a:xfrm>
          <a:prstGeom prst="rect">
            <a:avLst/>
          </a:prstGeom>
          <a:effectLst/>
        </p:spPr>
      </p:pic>
      <p:sp>
        <p:nvSpPr>
          <p:cNvPr id="15" name="Rectangle 14"/>
          <p:cNvSpPr/>
          <p:nvPr/>
        </p:nvSpPr>
        <p:spPr>
          <a:xfrm>
            <a:off x="5333053" y="5443863"/>
            <a:ext cx="366692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E5D78"/>
                </a:solidFill>
                <a:latin typeface="Cambria"/>
                <a:cs typeface="Cambria"/>
              </a:rPr>
              <a:t>SM expectation</a:t>
            </a:r>
          </a:p>
          <a:p>
            <a:pPr algn="ctr"/>
            <a:r>
              <a:rPr lang="en-US" sz="1600" b="1" dirty="0" err="1" smtClean="0">
                <a:solidFill>
                  <a:srgbClr val="3E5D78"/>
                </a:solidFill>
                <a:latin typeface="Cambria"/>
                <a:cs typeface="Cambria"/>
              </a:rPr>
              <a:t>σ</a:t>
            </a:r>
            <a:r>
              <a:rPr lang="en-US" sz="1600" b="1" baseline="-25000" dirty="0" err="1" smtClean="0">
                <a:solidFill>
                  <a:srgbClr val="3E5D78"/>
                </a:solidFill>
                <a:latin typeface="Cambria"/>
                <a:cs typeface="Cambria"/>
              </a:rPr>
              <a:t>s</a:t>
            </a:r>
            <a:r>
              <a:rPr lang="en-US" sz="1600" b="1" baseline="-25000" dirty="0" smtClean="0">
                <a:solidFill>
                  <a:srgbClr val="3E5D78"/>
                </a:solidFill>
                <a:latin typeface="Cambria"/>
                <a:cs typeface="Cambria"/>
              </a:rPr>
              <a:t>-channel </a:t>
            </a:r>
            <a:r>
              <a:rPr lang="en-US" sz="1600" b="1" dirty="0" smtClean="0">
                <a:solidFill>
                  <a:srgbClr val="3E5D78"/>
                </a:solidFill>
                <a:latin typeface="Cambria"/>
                <a:cs typeface="Cambria"/>
              </a:rPr>
              <a:t>= 4.56±0.07 (+0.18-0.17)pb</a:t>
            </a:r>
          </a:p>
          <a:p>
            <a:pPr algn="ctr"/>
            <a:r>
              <a:rPr lang="en-US" sz="1600" dirty="0" smtClean="0">
                <a:hlinkClick r:id="rId7"/>
              </a:rPr>
              <a:t>http://arxiv.org/abs/1210.7813v2</a:t>
            </a:r>
            <a:endParaRPr lang="en-US" sz="1600" dirty="0" smtClean="0"/>
          </a:p>
        </p:txBody>
      </p:sp>
      <p:pic>
        <p:nvPicPr>
          <p:cNvPr id="16" name="Picture 15" descr="ATLAS_White_480x720_02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722" y="3908778"/>
            <a:ext cx="2972164" cy="239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Searches: FCNC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257436" cy="41523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Search for FCNC in single top events, 7TeV</a:t>
            </a:r>
          </a:p>
          <a:p>
            <a:pPr lvl="2">
              <a:buNone/>
            </a:pPr>
            <a:endParaRPr lang="en-US" sz="1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12" y="1219200"/>
            <a:ext cx="3006788" cy="2470612"/>
          </a:xfrm>
          <a:prstGeom prst="rect">
            <a:avLst/>
          </a:prstGeom>
        </p:spPr>
      </p:pic>
      <p:pic>
        <p:nvPicPr>
          <p:cNvPr id="7" name="Picture 6" descr="ATLAS_White_480x720_0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pic>
        <p:nvPicPr>
          <p:cNvPr id="8" name="Picture 7" descr="cms-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721" y="5306687"/>
            <a:ext cx="3290958" cy="9992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1590602"/>
            <a:ext cx="408167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D2DA7A"/>
                </a:solidFill>
                <a:latin typeface="Cambria"/>
                <a:cs typeface="Cambria"/>
              </a:rPr>
              <a:t>ATLAS </a:t>
            </a:r>
            <a:r>
              <a:rPr lang="en-US" sz="1400" dirty="0" smtClean="0">
                <a:cs typeface="Cambria"/>
                <a:hlinkClick r:id="rId7"/>
              </a:rPr>
              <a:t>PLB 712, 4-5 (2012) 351–369</a:t>
            </a:r>
            <a:endParaRPr lang="en-US" sz="1600" dirty="0" smtClean="0">
              <a:cs typeface="Cambria"/>
            </a:endParaRPr>
          </a:p>
          <a:p>
            <a:r>
              <a:rPr lang="en-US" sz="1600" dirty="0" err="1" smtClean="0">
                <a:latin typeface="Cambria"/>
                <a:cs typeface="Cambria"/>
              </a:rPr>
              <a:t>qg→t</a:t>
            </a:r>
            <a:r>
              <a:rPr lang="en-US" sz="1600" dirty="0" smtClean="0">
                <a:latin typeface="Cambria"/>
                <a:cs typeface="Cambria"/>
              </a:rPr>
              <a:t> (</a:t>
            </a:r>
            <a:r>
              <a:rPr lang="en-US" sz="1600" dirty="0" err="1" smtClean="0">
                <a:latin typeface="Cambria"/>
                <a:cs typeface="Cambria"/>
              </a:rPr>
              <a:t>q</a:t>
            </a:r>
            <a:r>
              <a:rPr lang="en-US" sz="1600" dirty="0" smtClean="0">
                <a:latin typeface="Cambria"/>
                <a:cs typeface="Cambria"/>
              </a:rPr>
              <a:t> = </a:t>
            </a:r>
            <a:r>
              <a:rPr lang="en-US" sz="1600" dirty="0" err="1" smtClean="0">
                <a:latin typeface="Cambria"/>
                <a:cs typeface="Cambria"/>
              </a:rPr>
              <a:t>u,c</a:t>
            </a:r>
            <a:r>
              <a:rPr lang="en-US" sz="1600" dirty="0" smtClean="0">
                <a:latin typeface="Cambria"/>
                <a:cs typeface="Cambria"/>
              </a:rPr>
              <a:t>)</a:t>
            </a:r>
          </a:p>
          <a:p>
            <a:r>
              <a:rPr lang="en-US" sz="1600" dirty="0" err="1" smtClean="0">
                <a:latin typeface="Cambria"/>
                <a:cs typeface="Cambria"/>
              </a:rPr>
              <a:t>l</a:t>
            </a:r>
            <a:r>
              <a:rPr lang="en-US" sz="1600" dirty="0" err="1" smtClean="0">
                <a:latin typeface="Cambria"/>
                <a:cs typeface="Cambria"/>
              </a:rPr>
              <a:t>+jets</a:t>
            </a:r>
            <a:r>
              <a:rPr lang="en-US" sz="1600" dirty="0" smtClean="0">
                <a:latin typeface="Cambria"/>
                <a:cs typeface="Cambria"/>
              </a:rPr>
              <a:t> signatures </a:t>
            </a:r>
          </a:p>
          <a:p>
            <a:r>
              <a:rPr lang="en-US" sz="1600" dirty="0" smtClean="0">
                <a:latin typeface="Cambria"/>
                <a:cs typeface="Cambria"/>
              </a:rPr>
              <a:t>NN </a:t>
            </a:r>
            <a:r>
              <a:rPr lang="en-US" sz="1600" dirty="0" smtClean="0">
                <a:latin typeface="Cambria"/>
                <a:cs typeface="Cambria"/>
              </a:rPr>
              <a:t>analysis</a:t>
            </a:r>
          </a:p>
          <a:p>
            <a:r>
              <a:rPr lang="en-US" sz="1600" dirty="0" smtClean="0">
                <a:latin typeface="Cambria"/>
                <a:cs typeface="Cambria"/>
              </a:rPr>
              <a:t>Limits on the coupling constants and BR</a:t>
            </a:r>
            <a:endParaRPr lang="en-US" sz="1600" dirty="0" smtClean="0">
              <a:latin typeface="Cambria"/>
              <a:cs typeface="Cambria"/>
            </a:endParaRPr>
          </a:p>
          <a:p>
            <a:r>
              <a:rPr lang="en-US" sz="1600" b="1" dirty="0" err="1" smtClean="0">
                <a:latin typeface="Cambria"/>
                <a:cs typeface="Cambria"/>
              </a:rPr>
              <a:t>B(t→ug</a:t>
            </a:r>
            <a:r>
              <a:rPr lang="en-US" sz="1600" b="1" dirty="0" smtClean="0">
                <a:latin typeface="Cambria"/>
                <a:cs typeface="Cambria"/>
              </a:rPr>
              <a:t>) &lt; 5.7· 10</a:t>
            </a:r>
            <a:r>
              <a:rPr lang="en-US" sz="1600" b="1" baseline="30000" dirty="0" smtClean="0">
                <a:latin typeface="Cambria"/>
                <a:cs typeface="Cambria"/>
              </a:rPr>
              <a:t>-5</a:t>
            </a:r>
            <a:r>
              <a:rPr lang="en-US" sz="1600" b="1" dirty="0" smtClean="0">
                <a:latin typeface="Cambria"/>
                <a:cs typeface="Cambria"/>
              </a:rPr>
              <a:t>, </a:t>
            </a:r>
            <a:r>
              <a:rPr lang="en-US" sz="1600" b="1" dirty="0" err="1" smtClean="0">
                <a:latin typeface="Cambria"/>
                <a:cs typeface="Cambria"/>
              </a:rPr>
              <a:t>B(t→cg</a:t>
            </a:r>
            <a:r>
              <a:rPr lang="en-US" sz="1600" b="1" dirty="0" smtClean="0">
                <a:latin typeface="Cambria"/>
                <a:cs typeface="Cambria"/>
              </a:rPr>
              <a:t>) &lt; 2.7· 10</a:t>
            </a:r>
            <a:r>
              <a:rPr lang="en-US" sz="1600" b="1" baseline="30000" dirty="0" smtClean="0">
                <a:latin typeface="Cambria"/>
                <a:cs typeface="Cambria"/>
              </a:rPr>
              <a:t>-4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9286" y="3202618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Cambria"/>
                <a:cs typeface="Cambria"/>
              </a:rPr>
              <a:t>CMS </a:t>
            </a:r>
            <a:r>
              <a:rPr lang="en-US" dirty="0" smtClean="0">
                <a:latin typeface="Cambria"/>
                <a:cs typeface="Cambria"/>
              </a:rPr>
              <a:t> </a:t>
            </a:r>
            <a:r>
              <a:rPr lang="en-US" sz="1400" dirty="0" smtClean="0">
                <a:cs typeface="Cambria"/>
                <a:hlinkClick r:id="rId8"/>
              </a:rPr>
              <a:t>TOP-12-021</a:t>
            </a:r>
            <a:endParaRPr lang="en-US" dirty="0" smtClean="0">
              <a:cs typeface="Cambria"/>
            </a:endParaRPr>
          </a:p>
          <a:p>
            <a:r>
              <a:rPr lang="en-US" sz="1600" dirty="0" err="1" smtClean="0">
                <a:latin typeface="Cambria"/>
                <a:cs typeface="Cambria"/>
              </a:rPr>
              <a:t>tZ</a:t>
            </a:r>
            <a:r>
              <a:rPr lang="en-US" sz="1600" dirty="0" smtClean="0">
                <a:latin typeface="Cambria"/>
                <a:cs typeface="Cambria"/>
              </a:rPr>
              <a:t>, production and decay</a:t>
            </a:r>
          </a:p>
          <a:p>
            <a:r>
              <a:rPr lang="en-US" sz="1600" dirty="0" err="1" smtClean="0">
                <a:latin typeface="Cambria"/>
                <a:cs typeface="Cambria"/>
              </a:rPr>
              <a:t>Trilepton</a:t>
            </a:r>
            <a:r>
              <a:rPr lang="en-US" sz="1600" dirty="0" smtClean="0">
                <a:latin typeface="Cambria"/>
                <a:cs typeface="Cambria"/>
              </a:rPr>
              <a:t> signatures</a:t>
            </a:r>
          </a:p>
          <a:p>
            <a:r>
              <a:rPr lang="en-US" sz="1600" dirty="0" smtClean="0">
                <a:latin typeface="Cambria"/>
                <a:cs typeface="Cambria"/>
              </a:rPr>
              <a:t>BDT (gut, </a:t>
            </a:r>
            <a:r>
              <a:rPr lang="en-US" sz="1600" dirty="0" err="1" smtClean="0">
                <a:latin typeface="Cambria"/>
                <a:cs typeface="Cambria"/>
              </a:rPr>
              <a:t>gct</a:t>
            </a:r>
            <a:r>
              <a:rPr lang="en-US" sz="1600" dirty="0" smtClean="0">
                <a:latin typeface="Cambria"/>
                <a:cs typeface="Cambria"/>
              </a:rPr>
              <a:t>, </a:t>
            </a:r>
            <a:r>
              <a:rPr lang="en-US" sz="1600" dirty="0" err="1" smtClean="0">
                <a:latin typeface="Cambria"/>
                <a:cs typeface="Cambria"/>
              </a:rPr>
              <a:t>Zut</a:t>
            </a:r>
            <a:r>
              <a:rPr lang="en-US" sz="1600" dirty="0" smtClean="0">
                <a:latin typeface="Cambria"/>
                <a:cs typeface="Cambria"/>
              </a:rPr>
              <a:t>, </a:t>
            </a:r>
            <a:r>
              <a:rPr lang="en-US" sz="1600" dirty="0" err="1" smtClean="0">
                <a:latin typeface="Cambria"/>
                <a:cs typeface="Cambria"/>
              </a:rPr>
              <a:t>Zct</a:t>
            </a:r>
            <a:r>
              <a:rPr lang="en-US" sz="1600" dirty="0" smtClean="0">
                <a:latin typeface="Cambria"/>
                <a:cs typeface="Cambria"/>
              </a:rPr>
              <a:t>)</a:t>
            </a:r>
          </a:p>
          <a:p>
            <a:r>
              <a:rPr lang="en-US" sz="1600" dirty="0" smtClean="0">
                <a:latin typeface="Cambria"/>
                <a:cs typeface="Cambria"/>
              </a:rPr>
              <a:t>Main background from fake leptons (Z+jets): shapes from data, inverting third lepton isolation + low MET.</a:t>
            </a:r>
          </a:p>
          <a:p>
            <a:r>
              <a:rPr lang="en-US" sz="1600" dirty="0" smtClean="0">
                <a:latin typeface="Cambria"/>
                <a:cs typeface="Cambria"/>
              </a:rPr>
              <a:t>Limits on couplings and branching fractions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8648" y="3279128"/>
            <a:ext cx="3096308" cy="82136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24708" y="891689"/>
            <a:ext cx="1426191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NN, L=2.05fb</a:t>
            </a:r>
            <a:r>
              <a:rPr lang="en-US" sz="1600" baseline="30000" dirty="0" smtClean="0"/>
              <a:t>-1</a:t>
            </a:r>
            <a:endParaRPr lang="en-US" sz="1600" baseline="30000" dirty="0"/>
          </a:p>
        </p:txBody>
      </p:sp>
      <p:sp>
        <p:nvSpPr>
          <p:cNvPr id="15" name="TextBox 14"/>
          <p:cNvSpPr txBox="1"/>
          <p:nvPr/>
        </p:nvSpPr>
        <p:spPr>
          <a:xfrm>
            <a:off x="4522351" y="4846660"/>
            <a:ext cx="1370888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BDT, L=4.9fb</a:t>
            </a:r>
            <a:r>
              <a:rPr lang="en-US" sz="1600" baseline="30000" dirty="0" smtClean="0"/>
              <a:t>-1</a:t>
            </a:r>
            <a:endParaRPr lang="en-US" sz="1600" baseline="30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228" y="3027498"/>
            <a:ext cx="2730744" cy="2553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Searches: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755361" y="5510702"/>
            <a:ext cx="8229600" cy="535827"/>
          </a:xfrm>
        </p:spPr>
        <p:txBody>
          <a:bodyPr>
            <a:noAutofit/>
          </a:bodyPr>
          <a:lstStyle/>
          <a:p>
            <a:r>
              <a:rPr lang="en-US" sz="1800" dirty="0" smtClean="0"/>
              <a:t>Plus </a:t>
            </a:r>
            <a:r>
              <a:rPr lang="en-US" sz="1800" b="1" dirty="0" smtClean="0"/>
              <a:t>more single top-like BSM signatures </a:t>
            </a:r>
            <a:r>
              <a:rPr lang="en-US" sz="1800" dirty="0" smtClean="0"/>
              <a:t>studied:</a:t>
            </a:r>
          </a:p>
          <a:p>
            <a:pPr lvl="1"/>
            <a:r>
              <a:rPr lang="en-US" sz="1800" dirty="0" err="1" smtClean="0"/>
              <a:t>W’searches</a:t>
            </a:r>
            <a:r>
              <a:rPr lang="en-US" sz="1800" dirty="0" smtClean="0"/>
              <a:t>, 4th gen B’, single b*, </a:t>
            </a:r>
            <a:r>
              <a:rPr lang="en-US" sz="1800" dirty="0" err="1" smtClean="0"/>
              <a:t>monotops</a:t>
            </a:r>
            <a:r>
              <a:rPr lang="en-US" sz="1800" dirty="0" smtClean="0"/>
              <a:t>…</a:t>
            </a:r>
            <a:endParaRPr lang="en-US" sz="1800" b="1" dirty="0" smtClean="0"/>
          </a:p>
          <a:p>
            <a:endParaRPr lang="en-US" sz="1800" b="1" dirty="0" smtClean="0"/>
          </a:p>
          <a:p>
            <a:pPr lvl="1"/>
            <a:endParaRPr lang="en-US" sz="1800" b="1" dirty="0" smtClean="0"/>
          </a:p>
          <a:p>
            <a:pPr lvl="1"/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4" y="1231344"/>
            <a:ext cx="2787954" cy="2640780"/>
          </a:xfrm>
          <a:prstGeom prst="rect">
            <a:avLst/>
          </a:prstGeom>
        </p:spPr>
      </p:pic>
      <p:pic>
        <p:nvPicPr>
          <p:cNvPr id="7" name="Picture 6" descr="ATLAS_White_480x720_0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pic>
        <p:nvPicPr>
          <p:cNvPr id="8" name="Picture 7" descr="ATLAS_White_480x720_0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22" y="5458596"/>
            <a:ext cx="484479" cy="726719"/>
          </a:xfrm>
          <a:prstGeom prst="rect">
            <a:avLst/>
          </a:prstGeom>
        </p:spPr>
      </p:pic>
      <p:pic>
        <p:nvPicPr>
          <p:cNvPr id="9" name="Picture 8" descr="cms-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307" y="5486951"/>
            <a:ext cx="698364" cy="6983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64906" y="3139714"/>
            <a:ext cx="17292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6"/>
              </a:rPr>
              <a:t>ATLAS-CONF-2013-063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457200" y="5150819"/>
            <a:ext cx="17292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7"/>
              </a:rPr>
              <a:t>ATLAS-CONF-2013-032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413028" y="3843138"/>
            <a:ext cx="53848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727CA3"/>
                </a:solidFill>
                <a:latin typeface="Cambria"/>
                <a:cs typeface="Cambria"/>
              </a:rPr>
              <a:t>CP violation on </a:t>
            </a:r>
            <a:r>
              <a:rPr lang="en-US" b="1" dirty="0" err="1" smtClean="0">
                <a:solidFill>
                  <a:srgbClr val="727CA3"/>
                </a:solidFill>
                <a:latin typeface="Cambria"/>
                <a:cs typeface="Cambria"/>
              </a:rPr>
              <a:t>t</a:t>
            </a:r>
            <a:r>
              <a:rPr lang="en-US" b="1" dirty="0" smtClean="0">
                <a:solidFill>
                  <a:srgbClr val="727CA3"/>
                </a:solidFill>
                <a:latin typeface="Cambria"/>
                <a:cs typeface="Cambria"/>
              </a:rPr>
              <a:t>-channel decays at 7TeV</a:t>
            </a:r>
          </a:p>
          <a:p>
            <a:r>
              <a:rPr lang="en-US" sz="1400" dirty="0" smtClean="0">
                <a:latin typeface="Cambria"/>
                <a:cs typeface="Cambria"/>
              </a:rPr>
              <a:t>Studying the forward-backward asymmetry in the plane defined by the W momentum and the top quark polarization. A non-zero value of this asymmetry signals a CP-violating contribution to the </a:t>
            </a:r>
            <a:r>
              <a:rPr lang="en-US" sz="1400" dirty="0" err="1" smtClean="0">
                <a:latin typeface="Cambria"/>
                <a:cs typeface="Cambria"/>
              </a:rPr>
              <a:t>Wtb</a:t>
            </a:r>
            <a:r>
              <a:rPr lang="en-US" sz="1400" dirty="0" smtClean="0">
                <a:latin typeface="Cambria"/>
                <a:cs typeface="Cambria"/>
              </a:rPr>
              <a:t> vertex.</a:t>
            </a:r>
          </a:p>
          <a:p>
            <a:endParaRPr lang="en-US" sz="1600" dirty="0" smtClean="0">
              <a:latin typeface="Cambria"/>
              <a:cs typeface="Cambri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98648" y="1391435"/>
            <a:ext cx="4006162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1"/>
                </a:solidFill>
                <a:latin typeface="Cambria"/>
                <a:cs typeface="Cambria"/>
              </a:rPr>
              <a:t>FCNC at 8TeV</a:t>
            </a:r>
            <a:endParaRPr lang="en-US" sz="1600" b="1" dirty="0" smtClean="0">
              <a:solidFill>
                <a:schemeClr val="accent1"/>
              </a:solidFill>
              <a:latin typeface="Cambria"/>
              <a:cs typeface="Cambria"/>
            </a:endParaRPr>
          </a:p>
          <a:p>
            <a:r>
              <a:rPr lang="en-US" sz="1600" dirty="0" smtClean="0">
                <a:latin typeface="Cambria"/>
                <a:cs typeface="Cambria"/>
              </a:rPr>
              <a:t>Update on the 7TeV analysis</a:t>
            </a:r>
          </a:p>
          <a:p>
            <a:r>
              <a:rPr lang="en-US" sz="1600" dirty="0" err="1" smtClean="0">
                <a:latin typeface="Cambria"/>
                <a:cs typeface="Cambria"/>
              </a:rPr>
              <a:t>B</a:t>
            </a:r>
            <a:r>
              <a:rPr lang="en-US" sz="1600" dirty="0" err="1" smtClean="0">
                <a:latin typeface="Cambria"/>
                <a:cs typeface="Cambria"/>
              </a:rPr>
              <a:t>(t→ug</a:t>
            </a:r>
            <a:r>
              <a:rPr lang="en-US" sz="1600" dirty="0" smtClean="0">
                <a:latin typeface="Cambria"/>
                <a:cs typeface="Cambria"/>
              </a:rPr>
              <a:t>) &lt; 3.1· 10</a:t>
            </a:r>
            <a:r>
              <a:rPr lang="en-US" sz="1600" baseline="30000" dirty="0" smtClean="0">
                <a:latin typeface="Cambria"/>
                <a:cs typeface="Cambria"/>
              </a:rPr>
              <a:t>-5</a:t>
            </a:r>
            <a:endParaRPr lang="en-US" sz="1600" dirty="0" smtClean="0">
              <a:latin typeface="Cambria"/>
              <a:cs typeface="Cambria"/>
            </a:endParaRPr>
          </a:p>
          <a:p>
            <a:r>
              <a:rPr lang="en-US" sz="1600" dirty="0" err="1" smtClean="0">
                <a:latin typeface="Cambria"/>
                <a:cs typeface="Cambria"/>
              </a:rPr>
              <a:t>B(t→cg</a:t>
            </a:r>
            <a:r>
              <a:rPr lang="en-US" sz="1600" dirty="0" smtClean="0">
                <a:latin typeface="Cambria"/>
                <a:cs typeface="Cambria"/>
              </a:rPr>
              <a:t>) &lt; 1.6· 10</a:t>
            </a:r>
            <a:r>
              <a:rPr lang="en-US" sz="1600" baseline="30000" dirty="0" smtClean="0">
                <a:latin typeface="Cambria"/>
                <a:cs typeface="Cambria"/>
              </a:rPr>
              <a:t>-</a:t>
            </a:r>
            <a:r>
              <a:rPr lang="en-US" sz="1600" baseline="30000" dirty="0" smtClean="0">
                <a:latin typeface="Cambria"/>
                <a:cs typeface="Cambria"/>
              </a:rPr>
              <a:t>4</a:t>
            </a:r>
          </a:p>
          <a:p>
            <a:r>
              <a:rPr lang="en-US" sz="1400" dirty="0" smtClean="0">
                <a:latin typeface="Cambria"/>
                <a:cs typeface="Cambria"/>
              </a:rPr>
              <a:t>limits improve previous results by</a:t>
            </a:r>
            <a:r>
              <a:rPr lang="en-US" sz="1400" dirty="0" smtClean="0">
                <a:latin typeface="Cambria"/>
                <a:cs typeface="Cambria"/>
              </a:rPr>
              <a:t> ~ a factor </a:t>
            </a:r>
            <a:r>
              <a:rPr lang="en-US" sz="1400" dirty="0" smtClean="0">
                <a:latin typeface="Cambria"/>
                <a:cs typeface="Cambria"/>
              </a:rPr>
              <a:t>of two and are the most stringent to date on FCNC single top-quark production processes for </a:t>
            </a:r>
            <a:r>
              <a:rPr lang="en-US" sz="1400" dirty="0" err="1" smtClean="0">
                <a:latin typeface="Cambria"/>
                <a:cs typeface="Cambria"/>
              </a:rPr>
              <a:t>qg→t</a:t>
            </a:r>
            <a:endParaRPr lang="en-US" sz="1400" dirty="0" smtClean="0">
              <a:latin typeface="Cambria"/>
              <a:cs typeface="Cambria"/>
            </a:endParaRPr>
          </a:p>
          <a:p>
            <a:endParaRPr lang="en-US" sz="1600" dirty="0" smtClean="0">
              <a:latin typeface="Cambria"/>
              <a:cs typeface="Cambri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57929" y="1206769"/>
            <a:ext cx="1540205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600" dirty="0" smtClean="0">
                <a:cs typeface="Cambria"/>
              </a:rPr>
              <a:t>NN, L = 14.2fb</a:t>
            </a:r>
            <a:r>
              <a:rPr lang="en-US" sz="1600" baseline="30000" dirty="0" smtClean="0">
                <a:cs typeface="Cambria"/>
              </a:rPr>
              <a:t>-1</a:t>
            </a:r>
            <a:endParaRPr lang="en-US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4810" y="1231344"/>
            <a:ext cx="1646879" cy="11385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9" name="Rectangle 18"/>
          <p:cNvSpPr/>
          <p:nvPr/>
        </p:nvSpPr>
        <p:spPr>
          <a:xfrm>
            <a:off x="4895005" y="3751162"/>
            <a:ext cx="1138352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600" dirty="0" smtClean="0">
                <a:cs typeface="Cambria"/>
              </a:rPr>
              <a:t>L = 4.66fb</a:t>
            </a:r>
            <a:r>
              <a:rPr lang="en-US" sz="1600" baseline="30000" dirty="0" smtClean="0">
                <a:cs typeface="Cambria"/>
              </a:rPr>
              <a:t>-1</a:t>
            </a:r>
            <a:endParaRPr lang="en-US" sz="16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7818" y="4840982"/>
            <a:ext cx="2513780" cy="3546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2612887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dirty="0" smtClean="0">
                <a:solidFill>
                  <a:srgbClr val="727CA3"/>
                </a:solidFill>
              </a:rPr>
              <a:t>ATLAS</a:t>
            </a:r>
            <a:r>
              <a:rPr lang="en-US" sz="1800" dirty="0" smtClean="0"/>
              <a:t> and </a:t>
            </a:r>
            <a:r>
              <a:rPr lang="en-US" sz="1800" b="1" dirty="0" smtClean="0">
                <a:solidFill>
                  <a:srgbClr val="727CA3"/>
                </a:solidFill>
              </a:rPr>
              <a:t>CMS</a:t>
            </a:r>
            <a:r>
              <a:rPr lang="en-US" sz="1800" dirty="0" smtClean="0"/>
              <a:t> have a broad catalog of single-top analyses: </a:t>
            </a:r>
            <a:r>
              <a:rPr lang="en-US" sz="1800" dirty="0" err="1" smtClean="0"/>
              <a:t>t</a:t>
            </a:r>
            <a:r>
              <a:rPr lang="en-US" sz="1800" dirty="0" smtClean="0"/>
              <a:t>-channel and tW studies at 7 and 8TeV, </a:t>
            </a:r>
            <a:r>
              <a:rPr lang="en-US" sz="1800" dirty="0" err="1" smtClean="0"/>
              <a:t>s</a:t>
            </a:r>
            <a:r>
              <a:rPr lang="en-US" sz="1800" dirty="0" smtClean="0"/>
              <a:t>-channel studies ongoing (challenging final state)</a:t>
            </a:r>
          </a:p>
          <a:p>
            <a:r>
              <a:rPr lang="en-US" sz="1800" dirty="0" smtClean="0">
                <a:solidFill>
                  <a:srgbClr val="727CA3"/>
                </a:solidFill>
              </a:rPr>
              <a:t>t-channel rediscovered </a:t>
            </a:r>
            <a:r>
              <a:rPr lang="en-US" sz="1800" dirty="0" smtClean="0"/>
              <a:t>at the LHC </a:t>
            </a:r>
            <a:r>
              <a:rPr lang="en-US" sz="1800" dirty="0" smtClean="0">
                <a:solidFill>
                  <a:srgbClr val="727CA3"/>
                </a:solidFill>
              </a:rPr>
              <a:t>with early 7TeV data</a:t>
            </a:r>
            <a:r>
              <a:rPr lang="en-US" sz="1800" dirty="0" smtClean="0"/>
              <a:t>, </a:t>
            </a:r>
            <a:r>
              <a:rPr lang="en-US" sz="1800" b="1" dirty="0" smtClean="0"/>
              <a:t>cross-section and charge ratio measured at 7 and 8TeV</a:t>
            </a:r>
            <a:r>
              <a:rPr lang="en-US" sz="1800" dirty="0" smtClean="0"/>
              <a:t> using various techniques </a:t>
            </a:r>
          </a:p>
          <a:p>
            <a:r>
              <a:rPr lang="en-US" sz="1800" dirty="0" smtClean="0">
                <a:solidFill>
                  <a:srgbClr val="727CA3"/>
                </a:solidFill>
              </a:rPr>
              <a:t>Evidence of the tW associated production</a:t>
            </a:r>
            <a:r>
              <a:rPr lang="en-US" sz="1800" dirty="0" smtClean="0"/>
              <a:t> reported by both experiments </a:t>
            </a:r>
            <a:r>
              <a:rPr lang="en-US" sz="1800" dirty="0" smtClean="0">
                <a:solidFill>
                  <a:srgbClr val="727CA3"/>
                </a:solidFill>
              </a:rPr>
              <a:t>with 7TeV data</a:t>
            </a:r>
            <a:r>
              <a:rPr lang="en-US" sz="1800" dirty="0" smtClean="0"/>
              <a:t>, process </a:t>
            </a:r>
            <a:r>
              <a:rPr lang="en-US" sz="1800" b="1" dirty="0" smtClean="0"/>
              <a:t>observed </a:t>
            </a:r>
            <a:r>
              <a:rPr lang="en-US" sz="1800" dirty="0" smtClean="0"/>
              <a:t>by CMS </a:t>
            </a:r>
            <a:r>
              <a:rPr lang="en-US" sz="1800" b="1" dirty="0" smtClean="0"/>
              <a:t>at 8TeV</a:t>
            </a:r>
          </a:p>
          <a:p>
            <a:r>
              <a:rPr lang="en-US" sz="1800" dirty="0" smtClean="0"/>
              <a:t>Work ongoing on the </a:t>
            </a:r>
            <a:r>
              <a:rPr lang="en-US" sz="1800" b="1" dirty="0" smtClean="0">
                <a:solidFill>
                  <a:srgbClr val="727CA3"/>
                </a:solidFill>
              </a:rPr>
              <a:t>combination of results</a:t>
            </a:r>
            <a:r>
              <a:rPr lang="en-US" sz="1800" dirty="0" smtClean="0"/>
              <a:t>, first LHC common result: </a:t>
            </a:r>
          </a:p>
          <a:p>
            <a:pPr>
              <a:buNone/>
            </a:pPr>
            <a:r>
              <a:rPr lang="en-US" sz="1800" dirty="0" smtClean="0"/>
              <a:t>	</a:t>
            </a:r>
            <a:r>
              <a:rPr lang="en-US" sz="1800" dirty="0" err="1" smtClean="0"/>
              <a:t>t</a:t>
            </a:r>
            <a:r>
              <a:rPr lang="en-US" sz="1800" dirty="0" smtClean="0"/>
              <a:t>-channel combination at 8TeV</a:t>
            </a:r>
          </a:p>
          <a:p>
            <a:r>
              <a:rPr lang="en-US" sz="1800" dirty="0" smtClean="0"/>
              <a:t>So far, </a:t>
            </a:r>
            <a:r>
              <a:rPr lang="en-US" sz="1800" b="1" dirty="0" smtClean="0">
                <a:solidFill>
                  <a:schemeClr val="accent3"/>
                </a:solidFill>
              </a:rPr>
              <a:t>everything in agreement with the Standard Model expectations</a:t>
            </a:r>
          </a:p>
          <a:p>
            <a:endParaRPr lang="en-US" sz="1800" dirty="0"/>
          </a:p>
        </p:txBody>
      </p:sp>
      <p:pic>
        <p:nvPicPr>
          <p:cNvPr id="15" name="Picture 14" descr="ATLAS_White_480x720_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pic>
        <p:nvPicPr>
          <p:cNvPr id="16" name="Picture 15" descr="cms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392" y="3859275"/>
            <a:ext cx="3448498" cy="24749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85" y="3821045"/>
            <a:ext cx="3350455" cy="25242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 smtClean="0"/>
              <a:t>t</a:t>
            </a:r>
            <a:r>
              <a:rPr lang="en-US" dirty="0" smtClean="0"/>
              <a:t>-channel at √</a:t>
            </a:r>
            <a:r>
              <a:rPr lang="en-US" dirty="0" err="1" smtClean="0"/>
              <a:t>s</a:t>
            </a:r>
            <a:r>
              <a:rPr lang="en-US" dirty="0" smtClean="0"/>
              <a:t> = 7 TeV: Systematics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1" y="1590632"/>
            <a:ext cx="4136734" cy="40150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1093" y="89972"/>
            <a:ext cx="2421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/>
            <a:r>
              <a:rPr lang="en-US" sz="1400" dirty="0" smtClean="0">
                <a:hlinkClick r:id="rId3"/>
              </a:rPr>
              <a:t>Phys.Lett.B 717(2012) 330-350</a:t>
            </a:r>
            <a:endParaRPr lang="en-US" sz="1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7380371" y="61617"/>
            <a:ext cx="1528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/>
            <a:r>
              <a:rPr lang="en-US" sz="1400" dirty="0" smtClean="0">
                <a:hlinkClick r:id="rId4"/>
              </a:rPr>
              <a:t>JHEP12(2012) 035</a:t>
            </a:r>
            <a:endParaRPr lang="en-US" sz="1400" dirty="0" smtClean="0"/>
          </a:p>
        </p:txBody>
      </p:sp>
      <p:pic>
        <p:nvPicPr>
          <p:cNvPr id="11" name="Picture 10" descr="ATLAS_White_480x720_0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pic>
        <p:nvPicPr>
          <p:cNvPr id="12" name="Picture 11" descr="cms-log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6466" y="1326161"/>
            <a:ext cx="4542313" cy="4850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LHC experiments: ATLAS &amp; CMS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44" y="1321315"/>
            <a:ext cx="8229600" cy="2874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/>
              </a:ext>
            </a:extLst>
          </a:blip>
          <a:stretch>
            <a:fillRect/>
          </a:stretch>
        </p:blipFill>
        <p:spPr>
          <a:xfrm>
            <a:off x="6673743" y="1185012"/>
            <a:ext cx="1832612" cy="12531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20417" y="2476477"/>
            <a:ext cx="3421103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cs typeface="Cambria"/>
              </a:rPr>
              <a:t>Compact Muon Solenoid (</a:t>
            </a:r>
            <a:r>
              <a:rPr lang="en-US" sz="1600" b="1" dirty="0" smtClean="0">
                <a:cs typeface="Cambria"/>
              </a:rPr>
              <a:t>CMS</a:t>
            </a:r>
            <a:r>
              <a:rPr lang="en-US" sz="1600" dirty="0" smtClean="0">
                <a:cs typeface="Cambria"/>
              </a:rPr>
              <a:t>)</a:t>
            </a:r>
          </a:p>
          <a:p>
            <a:r>
              <a:rPr lang="en-US" sz="1600" dirty="0" smtClean="0">
                <a:cs typeface="Cambria"/>
              </a:rPr>
              <a:t>Total weight          : 14,000 </a:t>
            </a:r>
            <a:r>
              <a:rPr lang="en-US" sz="1600" dirty="0" err="1" smtClean="0">
                <a:cs typeface="Cambria"/>
              </a:rPr>
              <a:t>tonnes</a:t>
            </a:r>
            <a:endParaRPr lang="en-US" sz="1600" dirty="0" smtClean="0">
              <a:cs typeface="Cambria"/>
            </a:endParaRPr>
          </a:p>
          <a:p>
            <a:r>
              <a:rPr lang="en-US" sz="1600" dirty="0" smtClean="0">
                <a:cs typeface="Cambria"/>
              </a:rPr>
              <a:t>Overall diameter  : 15,0 m</a:t>
            </a:r>
          </a:p>
          <a:p>
            <a:r>
              <a:rPr lang="en-US" sz="1600" dirty="0" smtClean="0">
                <a:cs typeface="Cambria"/>
              </a:rPr>
              <a:t>Overall length       : 28,7 m</a:t>
            </a:r>
          </a:p>
          <a:p>
            <a:r>
              <a:rPr lang="en-US" sz="1600" dirty="0" smtClean="0">
                <a:cs typeface="Cambria"/>
              </a:rPr>
              <a:t>Magnetic Field      : 3.8 T</a:t>
            </a:r>
          </a:p>
          <a:p>
            <a:r>
              <a:rPr lang="en-US" sz="1600" dirty="0" smtClean="0">
                <a:cs typeface="Cambria"/>
              </a:rPr>
              <a:t>More than </a:t>
            </a:r>
            <a:r>
              <a:rPr lang="en-US" sz="1600" dirty="0" smtClean="0"/>
              <a:t>2,600 people, 41 countries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43" y="2618316"/>
            <a:ext cx="2114312" cy="12172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2543" y="3965135"/>
            <a:ext cx="3405480" cy="15696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cs typeface="Cambria"/>
              </a:rPr>
              <a:t>A </a:t>
            </a:r>
            <a:r>
              <a:rPr lang="en-US" sz="1600" dirty="0" err="1" smtClean="0">
                <a:cs typeface="Cambria"/>
              </a:rPr>
              <a:t>Toroidal</a:t>
            </a:r>
            <a:r>
              <a:rPr lang="en-US" sz="1600" dirty="0" smtClean="0">
                <a:cs typeface="Cambria"/>
              </a:rPr>
              <a:t> LHC Apparatus (</a:t>
            </a:r>
            <a:r>
              <a:rPr lang="en-US" sz="1600" b="1" dirty="0" smtClean="0">
                <a:cs typeface="Cambria"/>
              </a:rPr>
              <a:t>ATLAS</a:t>
            </a:r>
            <a:r>
              <a:rPr lang="en-US" sz="1600" dirty="0" smtClean="0">
                <a:cs typeface="Cambria"/>
              </a:rPr>
              <a:t>)</a:t>
            </a:r>
          </a:p>
          <a:p>
            <a:r>
              <a:rPr lang="en-US" sz="1600" dirty="0" smtClean="0">
                <a:cs typeface="Cambria"/>
              </a:rPr>
              <a:t>Total weight: 7000 </a:t>
            </a:r>
            <a:r>
              <a:rPr lang="en-US" sz="1600" dirty="0" err="1" smtClean="0">
                <a:cs typeface="Cambria"/>
              </a:rPr>
              <a:t>tonnes</a:t>
            </a:r>
            <a:endParaRPr lang="en-US" sz="1600" dirty="0" smtClean="0">
              <a:cs typeface="Cambria"/>
            </a:endParaRPr>
          </a:p>
          <a:p>
            <a:r>
              <a:rPr lang="en-US" sz="1600" dirty="0" smtClean="0">
                <a:cs typeface="Cambria"/>
              </a:rPr>
              <a:t>Overall diameter: 25 </a:t>
            </a:r>
            <a:r>
              <a:rPr lang="en-US" sz="1600" dirty="0" err="1" smtClean="0">
                <a:cs typeface="Cambria"/>
              </a:rPr>
              <a:t>m</a:t>
            </a:r>
            <a:endParaRPr lang="en-US" sz="1600" dirty="0" smtClean="0">
              <a:cs typeface="Cambria"/>
            </a:endParaRPr>
          </a:p>
          <a:p>
            <a:r>
              <a:rPr lang="en-US" sz="1600" dirty="0" smtClean="0">
                <a:cs typeface="Cambria"/>
              </a:rPr>
              <a:t>Overall Length: 46 </a:t>
            </a:r>
            <a:r>
              <a:rPr lang="en-US" sz="1600" dirty="0" err="1" smtClean="0">
                <a:cs typeface="Cambria"/>
              </a:rPr>
              <a:t>m</a:t>
            </a:r>
            <a:endParaRPr lang="en-US" sz="1600" dirty="0" smtClean="0">
              <a:cs typeface="Cambria"/>
            </a:endParaRPr>
          </a:p>
          <a:p>
            <a:r>
              <a:rPr lang="en-US" sz="1600" dirty="0" smtClean="0">
                <a:cs typeface="Cambria"/>
              </a:rPr>
              <a:t>Magnetic Field: 2T solenoid + </a:t>
            </a:r>
            <a:r>
              <a:rPr lang="en-US" sz="1600" dirty="0" err="1" smtClean="0">
                <a:cs typeface="Cambria"/>
              </a:rPr>
              <a:t>toroids</a:t>
            </a:r>
            <a:endParaRPr lang="en-US" sz="1600" dirty="0" smtClean="0">
              <a:cs typeface="Cambria"/>
            </a:endParaRPr>
          </a:p>
          <a:p>
            <a:r>
              <a:rPr lang="en-US" sz="1600" dirty="0" smtClean="0">
                <a:cs typeface="Cambria"/>
              </a:rPr>
              <a:t>3000 authors, 38 countries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875" y="4426834"/>
            <a:ext cx="4771478" cy="1040862"/>
          </a:xfrm>
          <a:prstGeom prst="rect">
            <a:avLst/>
          </a:prstGeom>
        </p:spPr>
      </p:pic>
      <p:pic>
        <p:nvPicPr>
          <p:cNvPr id="15" name="Picture 14" descr="ATLAS_White_480x720_0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543" y="1868383"/>
            <a:ext cx="484479" cy="726719"/>
          </a:xfrm>
          <a:prstGeom prst="rect">
            <a:avLst/>
          </a:prstGeom>
          <a:ln>
            <a:solidFill>
              <a:srgbClr val="727CA3"/>
            </a:solidFill>
          </a:ln>
        </p:spPr>
      </p:pic>
      <p:pic>
        <p:nvPicPr>
          <p:cNvPr id="16" name="Picture 15" descr="cms-logo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3156" y="1000462"/>
            <a:ext cx="698364" cy="69836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7199" y="5669077"/>
            <a:ext cx="8225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mbria"/>
                <a:cs typeface="Cambria"/>
              </a:rPr>
              <a:t>In top physics the LHC experiments were </a:t>
            </a:r>
            <a:r>
              <a:rPr lang="en-US" b="1" dirty="0" smtClean="0">
                <a:latin typeface="Cambria"/>
                <a:cs typeface="Cambria"/>
              </a:rPr>
              <a:t>almost immediately competitive </a:t>
            </a:r>
            <a:r>
              <a:rPr lang="en-US" dirty="0" smtClean="0">
                <a:latin typeface="Cambria"/>
                <a:cs typeface="Cambria"/>
              </a:rPr>
              <a:t>with respect to the Tevatron results (the Tevatron legacy is still important)</a:t>
            </a:r>
            <a:endParaRPr lang="en-US" dirty="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011" y="4749136"/>
            <a:ext cx="5308600" cy="406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451" y="1465020"/>
            <a:ext cx="3263900" cy="406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31066" y="1490676"/>
            <a:ext cx="54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NN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549" y="1563451"/>
            <a:ext cx="939800" cy="228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367570" y="1490676"/>
            <a:ext cx="114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Cut-based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665" y="3756896"/>
            <a:ext cx="5410200" cy="3556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 smtClean="0"/>
              <a:t>t</a:t>
            </a:r>
            <a:r>
              <a:rPr lang="en-US" dirty="0" smtClean="0"/>
              <a:t>-channel at √</a:t>
            </a:r>
            <a:r>
              <a:rPr lang="en-US" dirty="0" err="1" smtClean="0"/>
              <a:t>s</a:t>
            </a:r>
            <a:r>
              <a:rPr lang="en-US" dirty="0" smtClean="0"/>
              <a:t> = 7 TeV: Results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093" y="89972"/>
            <a:ext cx="2421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/>
            <a:r>
              <a:rPr lang="en-US" sz="1400" dirty="0" smtClean="0">
                <a:hlinkClick r:id="rId6"/>
              </a:rPr>
              <a:t>Phys.Lett.B 717(2012) 330-350</a:t>
            </a:r>
            <a:endParaRPr lang="en-US" sz="1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7380371" y="61617"/>
            <a:ext cx="1528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/>
            <a:r>
              <a:rPr lang="en-US" sz="1400" dirty="0" smtClean="0">
                <a:hlinkClick r:id="rId7"/>
              </a:rPr>
              <a:t>JHEP12(2012) 035</a:t>
            </a:r>
            <a:endParaRPr lang="en-US" sz="1400" dirty="0" smtClean="0"/>
          </a:p>
        </p:txBody>
      </p:sp>
      <p:pic>
        <p:nvPicPr>
          <p:cNvPr id="11" name="Picture 10" descr="ATLAS_White_480x720_02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pic>
        <p:nvPicPr>
          <p:cNvPr id="12" name="Picture 11" descr="cms-logo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48815" y="1175065"/>
            <a:ext cx="827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ATLAS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3721" y="2225394"/>
            <a:ext cx="6032500" cy="5715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38618" y="1876644"/>
            <a:ext cx="63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CMS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9750" y="2854428"/>
            <a:ext cx="5524500" cy="266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6862" y="3121128"/>
            <a:ext cx="5588000" cy="736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5649" y="4153260"/>
            <a:ext cx="5727700" cy="698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0450" y="5168364"/>
            <a:ext cx="7023100" cy="406400"/>
          </a:xfrm>
          <a:prstGeom prst="rect">
            <a:avLst/>
          </a:prstGeom>
        </p:spPr>
      </p:pic>
      <p:sp>
        <p:nvSpPr>
          <p:cNvPr id="29" name="Double Brace 28"/>
          <p:cNvSpPr/>
          <p:nvPr/>
        </p:nvSpPr>
        <p:spPr>
          <a:xfrm>
            <a:off x="1495234" y="2245976"/>
            <a:ext cx="6215105" cy="875152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87892" y="2485096"/>
            <a:ext cx="63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|</a:t>
            </a:r>
            <a:r>
              <a:rPr lang="en-US" dirty="0" err="1" smtClean="0"/>
              <a:t>ηj</a:t>
            </a:r>
            <a:r>
              <a:rPr lang="en-US" dirty="0" smtClean="0"/>
              <a:t>’|</a:t>
            </a:r>
            <a:endParaRPr lang="en-US" dirty="0"/>
          </a:p>
        </p:txBody>
      </p:sp>
      <p:sp>
        <p:nvSpPr>
          <p:cNvPr id="31" name="Double Brace 30"/>
          <p:cNvSpPr/>
          <p:nvPr/>
        </p:nvSpPr>
        <p:spPr>
          <a:xfrm>
            <a:off x="1495234" y="3237344"/>
            <a:ext cx="6215105" cy="875152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79414" y="3488396"/>
            <a:ext cx="54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NN</a:t>
            </a:r>
            <a:endParaRPr lang="en-US" dirty="0"/>
          </a:p>
        </p:txBody>
      </p:sp>
      <p:sp>
        <p:nvSpPr>
          <p:cNvPr id="33" name="Double Brace 32"/>
          <p:cNvSpPr/>
          <p:nvPr/>
        </p:nvSpPr>
        <p:spPr>
          <a:xfrm>
            <a:off x="1520892" y="4239240"/>
            <a:ext cx="6215105" cy="875152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85950" y="4482428"/>
            <a:ext cx="62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BDT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5201" y="5626076"/>
            <a:ext cx="4991100" cy="533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81236" y="5635960"/>
            <a:ext cx="736600" cy="2413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06894" y="5877260"/>
            <a:ext cx="660400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64447" y="5635960"/>
            <a:ext cx="1384300" cy="381000"/>
          </a:xfrm>
          <a:prstGeom prst="rect">
            <a:avLst/>
          </a:prstGeom>
        </p:spPr>
      </p:pic>
      <p:sp>
        <p:nvSpPr>
          <p:cNvPr id="40" name="Left Bracket 39"/>
          <p:cNvSpPr/>
          <p:nvPr/>
        </p:nvSpPr>
        <p:spPr>
          <a:xfrm>
            <a:off x="5929920" y="5574764"/>
            <a:ext cx="45719" cy="60729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at √</a:t>
            </a:r>
            <a:r>
              <a:rPr lang="en-US" dirty="0" err="1" smtClean="0"/>
              <a:t>s</a:t>
            </a:r>
            <a:r>
              <a:rPr lang="en-US" dirty="0" smtClean="0"/>
              <a:t> = 7 TeV: Systematics &amp; Results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3" name="Picture 12" descr="ATLAS_White_480x720_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5336" y="113118"/>
            <a:ext cx="1986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1400" dirty="0" smtClean="0">
                <a:hlinkClick r:id="rId3"/>
              </a:rPr>
              <a:t>ATLAS-CONF-2012-056</a:t>
            </a:r>
            <a:endParaRPr lang="en-US" sz="1400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4" y="1269845"/>
            <a:ext cx="5553467" cy="49838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755" y="2400300"/>
            <a:ext cx="3801755" cy="8322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</a:t>
            </a:r>
            <a:r>
              <a:rPr lang="en-US" dirty="0" smtClean="0"/>
              <a:t>-channel at √</a:t>
            </a:r>
            <a:r>
              <a:rPr lang="en-US" dirty="0" err="1" smtClean="0"/>
              <a:t>s</a:t>
            </a:r>
            <a:r>
              <a:rPr lang="en-US" dirty="0" smtClean="0"/>
              <a:t> = 8 TeV: Systematics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14679" y="73836"/>
            <a:ext cx="18303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2"/>
              </a:rPr>
              <a:t>CMS-PAS-TOP-12-011</a:t>
            </a:r>
            <a:endParaRPr lang="en-US" sz="1400" dirty="0" smtClean="0"/>
          </a:p>
        </p:txBody>
      </p:sp>
      <p:pic>
        <p:nvPicPr>
          <p:cNvPr id="16" name="Picture 15" descr="ATLAS_White_480x720_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87502" y="113118"/>
            <a:ext cx="1986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4"/>
              </a:rPr>
              <a:t>ATLAS-CONF-2012-132</a:t>
            </a:r>
            <a:endParaRPr lang="en-US" sz="1400" dirty="0" smtClean="0"/>
          </a:p>
        </p:txBody>
      </p:sp>
      <p:pic>
        <p:nvPicPr>
          <p:cNvPr id="17" name="Picture 16" descr="cms-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rcRect l="27318" t="8086" r="28684"/>
          <a:stretch>
            <a:fillRect/>
          </a:stretch>
        </p:blipFill>
        <p:spPr>
          <a:xfrm>
            <a:off x="1231607" y="1154487"/>
            <a:ext cx="2457065" cy="51890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451" y="2046650"/>
            <a:ext cx="4579349" cy="3648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</a:t>
            </a:r>
            <a:r>
              <a:rPr lang="en-US" dirty="0" smtClean="0"/>
              <a:t>-channel at √</a:t>
            </a:r>
            <a:r>
              <a:rPr lang="en-US" dirty="0" err="1" smtClean="0"/>
              <a:t>s</a:t>
            </a:r>
            <a:r>
              <a:rPr lang="en-US" dirty="0" smtClean="0"/>
              <a:t> = 8 TeV: Results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14679" y="73836"/>
            <a:ext cx="18303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2"/>
              </a:rPr>
              <a:t>CMS-PAS-TOP-12-011</a:t>
            </a:r>
            <a:endParaRPr lang="en-US" sz="1400" dirty="0" smtClean="0"/>
          </a:p>
        </p:txBody>
      </p:sp>
      <p:pic>
        <p:nvPicPr>
          <p:cNvPr id="16" name="Picture 15" descr="ATLAS_White_480x720_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87502" y="113118"/>
            <a:ext cx="1986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4"/>
              </a:rPr>
              <a:t>ATLAS-CONF-2012-132</a:t>
            </a:r>
            <a:endParaRPr lang="en-US" sz="1400" dirty="0" smtClean="0"/>
          </a:p>
        </p:txBody>
      </p:sp>
      <p:pic>
        <p:nvPicPr>
          <p:cNvPr id="17" name="Picture 16" descr="cms-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852559"/>
            <a:ext cx="3899685" cy="31741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246" y="1717703"/>
            <a:ext cx="4249554" cy="3309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at √</a:t>
            </a:r>
            <a:r>
              <a:rPr lang="en-US" dirty="0" err="1" smtClean="0"/>
              <a:t>s</a:t>
            </a:r>
            <a:r>
              <a:rPr lang="en-US" dirty="0" smtClean="0"/>
              <a:t> = 8 TeV: Syst. &amp; Results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13914" y="59195"/>
            <a:ext cx="18303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2"/>
              </a:rPr>
              <a:t>CMS-PAS-TOP-12-038</a:t>
            </a:r>
            <a:endParaRPr lang="en-US" sz="1400" dirty="0" smtClean="0"/>
          </a:p>
        </p:txBody>
      </p:sp>
      <p:pic>
        <p:nvPicPr>
          <p:cNvPr id="16" name="Picture 15" descr="cms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489" y="1343519"/>
            <a:ext cx="7010400" cy="3632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975719"/>
            <a:ext cx="3657600" cy="5461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0227" y="5027031"/>
            <a:ext cx="31877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 at √</a:t>
            </a:r>
            <a:r>
              <a:rPr lang="en-US" dirty="0" err="1" smtClean="0"/>
              <a:t>s</a:t>
            </a:r>
            <a:r>
              <a:rPr lang="en-US" dirty="0" smtClean="0"/>
              <a:t> = 8 TeV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49683" y="28417"/>
            <a:ext cx="18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REF. coming soon!</a:t>
            </a:r>
            <a:endParaRPr lang="en-US" dirty="0"/>
          </a:p>
        </p:txBody>
      </p:sp>
      <p:pic>
        <p:nvPicPr>
          <p:cNvPr id="11" name="Picture 10" descr="ATLAS_White_480x720_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pic>
        <p:nvPicPr>
          <p:cNvPr id="12" name="Picture 11" descr="cms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3" y="1301292"/>
            <a:ext cx="5230189" cy="49652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251" y="1356439"/>
            <a:ext cx="3353001" cy="213269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04583" y="108228"/>
            <a:ext cx="1986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ATLAS-CONF-2013-098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753" y="5550813"/>
            <a:ext cx="3746500" cy="6477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 at √</a:t>
            </a:r>
            <a:r>
              <a:rPr lang="en-US" dirty="0" err="1" smtClean="0"/>
              <a:t>s</a:t>
            </a:r>
            <a:r>
              <a:rPr lang="en-US" dirty="0" smtClean="0"/>
              <a:t> = 7 TeV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093" y="89972"/>
            <a:ext cx="24714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3"/>
              </a:rPr>
              <a:t>Phys.Lett.B 716 (2012) 142-159</a:t>
            </a:r>
            <a:endParaRPr lang="en-US" sz="14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6403848" y="89972"/>
            <a:ext cx="2593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4"/>
              </a:rPr>
              <a:t>Phys.Rev.Lett 110, 022003 (2013)</a:t>
            </a:r>
            <a:endParaRPr lang="en-US" sz="1400" dirty="0" smtClean="0"/>
          </a:p>
        </p:txBody>
      </p:sp>
      <p:pic>
        <p:nvPicPr>
          <p:cNvPr id="23" name="Picture 22" descr="ATLAS_White_480x720_0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pic>
        <p:nvPicPr>
          <p:cNvPr id="24" name="Picture 23" descr="cms-log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147" y="1323354"/>
            <a:ext cx="4468841" cy="38528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580" y="1173081"/>
            <a:ext cx="4050814" cy="42931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668" y="5176163"/>
            <a:ext cx="3225800" cy="292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9618" y="5468263"/>
            <a:ext cx="14859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4172"/>
            <a:ext cx="3645308" cy="4644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 at √</a:t>
            </a:r>
            <a:r>
              <a:rPr lang="en-US" dirty="0" err="1" smtClean="0"/>
              <a:t>s</a:t>
            </a:r>
            <a:r>
              <a:rPr lang="en-US" dirty="0" smtClean="0"/>
              <a:t> = 8 TeV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1" name="Picture 10" descr="cms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rcRect l="21676" t="9618" r="23257"/>
          <a:stretch>
            <a:fillRect/>
          </a:stretch>
        </p:blipFill>
        <p:spPr>
          <a:xfrm>
            <a:off x="4571997" y="1772797"/>
            <a:ext cx="4246256" cy="4506342"/>
          </a:xfrm>
          <a:prstGeom prst="rect">
            <a:avLst/>
          </a:prstGeom>
        </p:spPr>
      </p:pic>
      <p:pic>
        <p:nvPicPr>
          <p:cNvPr id="16" name="Picture 15" descr="ATLAS_White_480x720_0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815528" y="41511"/>
            <a:ext cx="18303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6"/>
              </a:rPr>
              <a:t>CMS-PAS-TOP-12-040</a:t>
            </a:r>
            <a:endParaRPr lang="en-US" sz="14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213615" y="152400"/>
            <a:ext cx="2244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hlinkClick r:id="rId7"/>
              </a:rPr>
              <a:t>ATLAS-CONF-2013-100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s-channel at √</a:t>
            </a:r>
            <a:r>
              <a:rPr lang="en-US" dirty="0" err="1" smtClean="0"/>
              <a:t>s</a:t>
            </a:r>
            <a:r>
              <a:rPr lang="en-US" dirty="0" smtClean="0"/>
              <a:t> = 7 TeV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8259" y="73836"/>
            <a:ext cx="22425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2"/>
              </a:rPr>
              <a:t>ATLAS-CONF-2011-118</a:t>
            </a:r>
            <a:endParaRPr lang="en-US" sz="1400" dirty="0" smtClean="0"/>
          </a:p>
        </p:txBody>
      </p:sp>
      <p:pic>
        <p:nvPicPr>
          <p:cNvPr id="16" name="Picture 15" descr="ATLAS_White_480x720_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834" y="1547568"/>
            <a:ext cx="3258014" cy="3947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Tevatron Vs LHC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b="3296"/>
          <a:stretch>
            <a:fillRect/>
          </a:stretch>
        </p:blipFill>
        <p:spPr>
          <a:xfrm>
            <a:off x="5223564" y="1360537"/>
            <a:ext cx="3463235" cy="48074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At hadron colliders top quarks produced </a:t>
            </a:r>
            <a:r>
              <a:rPr lang="en-US" b="1" dirty="0" smtClean="0"/>
              <a:t>mostly in pairs </a:t>
            </a:r>
            <a:r>
              <a:rPr lang="en-US" dirty="0" smtClean="0"/>
              <a:t>via strong interaction</a:t>
            </a:r>
          </a:p>
          <a:p>
            <a:r>
              <a:rPr lang="en-US" dirty="0" smtClean="0"/>
              <a:t>Single top quark production: alternative mode (at a much lower rate) via </a:t>
            </a:r>
            <a:r>
              <a:rPr lang="en-US" b="1" dirty="0" smtClean="0">
                <a:solidFill>
                  <a:schemeClr val="accent2"/>
                </a:solidFill>
              </a:rPr>
              <a:t>electroweak interaction</a:t>
            </a:r>
            <a:r>
              <a:rPr lang="en-US" dirty="0" smtClean="0"/>
              <a:t>, involving a </a:t>
            </a:r>
            <a:r>
              <a:rPr lang="en-US" dirty="0" err="1" smtClean="0">
                <a:solidFill>
                  <a:schemeClr val="accent1"/>
                </a:solidFill>
              </a:rPr>
              <a:t>Wtb</a:t>
            </a:r>
            <a:r>
              <a:rPr lang="en-US" dirty="0" smtClean="0">
                <a:solidFill>
                  <a:schemeClr val="accent1"/>
                </a:solidFill>
              </a:rPr>
              <a:t> vertex</a:t>
            </a:r>
          </a:p>
          <a:p>
            <a:r>
              <a:rPr lang="en-US" dirty="0" smtClean="0"/>
              <a:t>Three main process contribute:</a:t>
            </a:r>
          </a:p>
          <a:p>
            <a:pPr lvl="1"/>
            <a:r>
              <a:rPr lang="en-US" b="1" dirty="0" smtClean="0"/>
              <a:t>t-channel, tW associated production, </a:t>
            </a:r>
            <a:r>
              <a:rPr lang="en-US" b="1" dirty="0" err="1" smtClean="0"/>
              <a:t>s</a:t>
            </a:r>
            <a:r>
              <a:rPr lang="en-US" b="1" dirty="0" smtClean="0"/>
              <a:t>-channel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Single top processes are sensitive to many models of </a:t>
            </a:r>
            <a:r>
              <a:rPr lang="en-US" b="1" dirty="0" smtClean="0">
                <a:solidFill>
                  <a:schemeClr val="accent3"/>
                </a:solidFill>
              </a:rPr>
              <a:t>new physics</a:t>
            </a:r>
            <a:endParaRPr lang="en-US" dirty="0" smtClean="0"/>
          </a:p>
          <a:p>
            <a:pPr lvl="1"/>
            <a:r>
              <a:rPr lang="en-US" dirty="0" smtClean="0"/>
              <a:t>FCNC, Anomalous couplings</a:t>
            </a:r>
          </a:p>
          <a:p>
            <a:pPr lvl="1"/>
            <a:r>
              <a:rPr lang="en-US" dirty="0" smtClean="0"/>
              <a:t>New particles (W’, charged Higgs) </a:t>
            </a:r>
          </a:p>
          <a:p>
            <a:r>
              <a:rPr lang="en-US" dirty="0" smtClean="0"/>
              <a:t>Provide a characteristic scenario in which to perform </a:t>
            </a:r>
            <a:r>
              <a:rPr lang="en-US" b="1" dirty="0" smtClean="0"/>
              <a:t>SM measurements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Top polarization, W helicity, top mass, |</a:t>
            </a:r>
            <a:r>
              <a:rPr lang="en-US" dirty="0" err="1" smtClean="0"/>
              <a:t>V</a:t>
            </a:r>
            <a:r>
              <a:rPr lang="en-US" baseline="-25000" dirty="0" err="1" smtClean="0"/>
              <a:t>tb</a:t>
            </a:r>
            <a:r>
              <a:rPr lang="en-US" dirty="0" smtClean="0"/>
              <a:t>| </a:t>
            </a:r>
          </a:p>
          <a:p>
            <a:r>
              <a:rPr lang="en-US" dirty="0" smtClean="0"/>
              <a:t>Are a </a:t>
            </a:r>
            <a:r>
              <a:rPr lang="en-US" b="1" dirty="0" smtClean="0">
                <a:solidFill>
                  <a:schemeClr val="accent1"/>
                </a:solidFill>
              </a:rPr>
              <a:t>background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to searches (Higgs, SUSY)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993" y="2797650"/>
            <a:ext cx="1890785" cy="14026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0996779">
            <a:off x="4147868" y="2808638"/>
            <a:ext cx="1180206" cy="307777"/>
          </a:xfrm>
          <a:prstGeom prst="rect">
            <a:avLst/>
          </a:prstGeom>
          <a:solidFill>
            <a:srgbClr val="00FF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Just observed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top production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753" y="2841822"/>
            <a:ext cx="1845772" cy="12724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889" y="2802540"/>
            <a:ext cx="1543292" cy="1272424"/>
          </a:xfrm>
          <a:prstGeom prst="rect">
            <a:avLst/>
          </a:prstGeom>
          <a:effectLst/>
        </p:spPr>
      </p:pic>
      <p:sp>
        <p:nvSpPr>
          <p:cNvPr id="9" name="TextBox 8"/>
          <p:cNvSpPr txBox="1"/>
          <p:nvPr/>
        </p:nvSpPr>
        <p:spPr>
          <a:xfrm rot="20996779">
            <a:off x="744737" y="3317720"/>
            <a:ext cx="906318" cy="307777"/>
          </a:xfrm>
          <a:prstGeom prst="rect">
            <a:avLst/>
          </a:prstGeom>
          <a:solidFill>
            <a:srgbClr val="00FF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Observed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21035749">
            <a:off x="7384864" y="3334636"/>
            <a:ext cx="1464388" cy="307777"/>
          </a:xfrm>
          <a:prstGeom prst="rect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Work in progress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top historically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(UNL), 10/10/2013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308086" y="1230243"/>
            <a:ext cx="6378713" cy="3010452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en-US" sz="1800" dirty="0" smtClean="0"/>
              <a:t>Single top quarks were </a:t>
            </a:r>
            <a:r>
              <a:rPr lang="en-US" sz="1800" b="1" dirty="0" smtClean="0">
                <a:solidFill>
                  <a:schemeClr val="accent6"/>
                </a:solidFill>
              </a:rPr>
              <a:t>first observed at the Tevatron </a:t>
            </a:r>
            <a:r>
              <a:rPr lang="en-US" sz="1800" dirty="0" smtClean="0"/>
              <a:t>(March 2009)</a:t>
            </a:r>
          </a:p>
          <a:p>
            <a:pPr lvl="0">
              <a:defRPr/>
            </a:pPr>
            <a:r>
              <a:rPr lang="en-US" sz="1800" dirty="0" smtClean="0"/>
              <a:t> </a:t>
            </a:r>
            <a:r>
              <a:rPr lang="en-US" sz="1800" dirty="0" err="1" smtClean="0"/>
              <a:t>t</a:t>
            </a:r>
            <a:r>
              <a:rPr lang="en-US" sz="1800" dirty="0" smtClean="0"/>
              <a:t>-channel and </a:t>
            </a:r>
            <a:r>
              <a:rPr lang="en-US" sz="1800" dirty="0" err="1" smtClean="0"/>
              <a:t>s</a:t>
            </a:r>
            <a:r>
              <a:rPr lang="en-US" sz="1800" dirty="0" smtClean="0"/>
              <a:t>-channel were studied at the Tevatron, tW associated production was not accessible</a:t>
            </a:r>
          </a:p>
          <a:p>
            <a:pPr lvl="0">
              <a:defRPr/>
            </a:pPr>
            <a:endParaRPr lang="en-US" sz="1600" dirty="0" smtClean="0"/>
          </a:p>
          <a:p>
            <a:pPr lvl="0">
              <a:defRPr/>
            </a:pPr>
            <a:r>
              <a:rPr lang="en-US" sz="1800" dirty="0" smtClean="0">
                <a:solidFill>
                  <a:schemeClr val="accent2"/>
                </a:solidFill>
              </a:rPr>
              <a:t>ATLAS and CMS </a:t>
            </a:r>
            <a:r>
              <a:rPr lang="en-US" sz="1800" dirty="0" smtClean="0"/>
              <a:t>presented their </a:t>
            </a:r>
            <a:r>
              <a:rPr lang="en-US" sz="1800" dirty="0" smtClean="0">
                <a:solidFill>
                  <a:schemeClr val="accent2"/>
                </a:solidFill>
              </a:rPr>
              <a:t>first </a:t>
            </a:r>
            <a:r>
              <a:rPr lang="en-US" sz="1800" dirty="0" err="1" smtClean="0">
                <a:solidFill>
                  <a:schemeClr val="accent2"/>
                </a:solidFill>
              </a:rPr>
              <a:t>t</a:t>
            </a:r>
            <a:r>
              <a:rPr lang="en-US" sz="1800" dirty="0" smtClean="0">
                <a:solidFill>
                  <a:schemeClr val="accent2"/>
                </a:solidFill>
              </a:rPr>
              <a:t>-channel studies </a:t>
            </a:r>
            <a:r>
              <a:rPr lang="en-US" sz="1800" dirty="0" smtClean="0">
                <a:solidFill>
                  <a:srgbClr val="000000"/>
                </a:solidFill>
              </a:rPr>
              <a:t>with 7TeV data </a:t>
            </a:r>
            <a:r>
              <a:rPr lang="en-US" sz="1800" dirty="0" smtClean="0">
                <a:solidFill>
                  <a:schemeClr val="accent2"/>
                </a:solidFill>
              </a:rPr>
              <a:t>early 2011</a:t>
            </a:r>
            <a:endParaRPr lang="en-US" sz="1800" dirty="0" smtClean="0"/>
          </a:p>
          <a:p>
            <a:pPr lvl="0">
              <a:defRPr/>
            </a:pPr>
            <a:r>
              <a:rPr lang="en-US" sz="1800" dirty="0" smtClean="0"/>
              <a:t>Since then, </a:t>
            </a:r>
            <a:r>
              <a:rPr lang="en-US" sz="1800" b="1" dirty="0" smtClean="0">
                <a:solidFill>
                  <a:srgbClr val="727CA3"/>
                </a:solidFill>
              </a:rPr>
              <a:t>all the main modes have been studied</a:t>
            </a:r>
            <a:r>
              <a:rPr lang="en-US" sz="1800" dirty="0" smtClean="0"/>
              <a:t>, the </a:t>
            </a:r>
            <a:r>
              <a:rPr lang="en-US" sz="1800" dirty="0" err="1" smtClean="0"/>
              <a:t>t</a:t>
            </a:r>
            <a:r>
              <a:rPr lang="en-US" sz="1800" dirty="0" smtClean="0"/>
              <a:t>-channel has been used to measure SM properties, and several single top related signatures have been used to study new physics</a:t>
            </a:r>
          </a:p>
          <a:p>
            <a:pPr lvl="0">
              <a:defRPr/>
            </a:pPr>
            <a:endParaRPr lang="en-US" sz="1800" dirty="0" smtClean="0"/>
          </a:p>
          <a:p>
            <a:endParaRPr lang="en-US" sz="1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63678" y="1086683"/>
            <a:ext cx="2734969" cy="5318917"/>
            <a:chOff x="1293537" y="1050011"/>
            <a:chExt cx="2618120" cy="5287383"/>
          </a:xfrm>
        </p:grpSpPr>
        <p:grpSp>
          <p:nvGrpSpPr>
            <p:cNvPr id="21" name="Group 39"/>
            <p:cNvGrpSpPr/>
            <p:nvPr/>
          </p:nvGrpSpPr>
          <p:grpSpPr>
            <a:xfrm>
              <a:off x="1293537" y="1050011"/>
              <a:ext cx="1992279" cy="5287383"/>
              <a:chOff x="-9594" y="1098995"/>
              <a:chExt cx="1992279" cy="5287383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38878" y="1136339"/>
                <a:ext cx="1930848" cy="5250039"/>
              </a:xfrm>
              <a:prstGeom prst="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-2083034" y="3635375"/>
                <a:ext cx="5232400" cy="247650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496016" y="1098995"/>
                <a:ext cx="1486669" cy="472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1"/>
                    </a:solidFill>
                  </a:rPr>
                  <a:t>Tevatron starts colliding</a:t>
                </a:r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-9594" y="1127342"/>
                <a:ext cx="466794" cy="267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100" dirty="0" smtClean="0">
                    <a:solidFill>
                      <a:schemeClr val="accent1"/>
                    </a:solidFill>
                  </a:rPr>
                  <a:t>1986</a:t>
                </a:r>
                <a:endParaRPr lang="en-US" sz="11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3260" y="2823776"/>
                <a:ext cx="466794" cy="267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100" dirty="0" smtClean="0">
                    <a:solidFill>
                      <a:schemeClr val="accent1"/>
                    </a:solidFill>
                  </a:rPr>
                  <a:t>1995</a:t>
                </a:r>
                <a:endParaRPr lang="en-US" sz="11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96017" y="2802967"/>
                <a:ext cx="1486668" cy="283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1"/>
                    </a:solidFill>
                  </a:rPr>
                  <a:t>Top quark discovery</a:t>
                </a:r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5201" y="5614809"/>
                <a:ext cx="466794" cy="267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100" dirty="0" smtClean="0">
                    <a:solidFill>
                      <a:schemeClr val="accent1"/>
                    </a:solidFill>
                  </a:rPr>
                  <a:t>2010</a:t>
                </a:r>
                <a:endParaRPr lang="en-US" sz="11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13013" y="5601028"/>
                <a:ext cx="1469672" cy="2834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1"/>
                    </a:solidFill>
                  </a:rPr>
                  <a:t>LHC starts colliding</a:t>
                </a:r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9178" y="5430947"/>
                <a:ext cx="466794" cy="267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100" dirty="0" smtClean="0">
                    <a:solidFill>
                      <a:schemeClr val="accent1"/>
                    </a:solidFill>
                  </a:rPr>
                  <a:t>2009</a:t>
                </a:r>
                <a:endParaRPr lang="en-US" sz="11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2093" y="5793125"/>
                <a:ext cx="466794" cy="267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100" dirty="0" smtClean="0">
                    <a:solidFill>
                      <a:schemeClr val="accent1"/>
                    </a:solidFill>
                  </a:rPr>
                  <a:t>2011</a:t>
                </a:r>
                <a:endParaRPr lang="en-US" sz="11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25972" y="5793125"/>
                <a:ext cx="1456713" cy="472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1"/>
                    </a:solidFill>
                  </a:rPr>
                  <a:t>First single top results at the LHC</a:t>
                </a:r>
                <a:endParaRPr lang="en-US" sz="1200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1813826" y="5377617"/>
              <a:ext cx="2097831" cy="283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1"/>
                  </a:solidFill>
                </a:rPr>
                <a:t>Single top discovery</a:t>
              </a:r>
              <a:endParaRPr lang="en-US"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4035213" y="1539783"/>
            <a:ext cx="25658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3"/>
              </a:rPr>
              <a:t>PRL103:092002</a:t>
            </a:r>
            <a:r>
              <a:rPr lang="en-US" sz="1400" dirty="0" smtClean="0"/>
              <a:t>, </a:t>
            </a:r>
            <a:r>
              <a:rPr lang="en-US" sz="1400" dirty="0" smtClean="0">
                <a:hlinkClick r:id="rId4"/>
              </a:rPr>
              <a:t>PRL.103:092001</a:t>
            </a:r>
            <a:endParaRPr lang="en-US" sz="1400" dirty="0"/>
          </a:p>
        </p:txBody>
      </p:sp>
      <p:sp>
        <p:nvSpPr>
          <p:cNvPr id="35" name="Rectangle 34"/>
          <p:cNvSpPr/>
          <p:nvPr/>
        </p:nvSpPr>
        <p:spPr>
          <a:xfrm>
            <a:off x="4811066" y="3168323"/>
            <a:ext cx="3185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5"/>
              </a:rPr>
              <a:t>CMS-PAS-TOP-11-021</a:t>
            </a:r>
            <a:r>
              <a:rPr lang="en-US" sz="1200" dirty="0" smtClean="0"/>
              <a:t>, </a:t>
            </a:r>
            <a:r>
              <a:rPr lang="en-US" sz="1200" dirty="0" smtClean="0">
                <a:hlinkClick r:id="rId6"/>
              </a:rPr>
              <a:t>ATLAS-CONF-2011-088</a:t>
            </a:r>
            <a:endParaRPr lang="en-US" sz="1200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2382066" y="4782216"/>
          <a:ext cx="6595991" cy="10363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61321"/>
                <a:gridCol w="1744890"/>
                <a:gridCol w="1744890"/>
                <a:gridCol w="1744890"/>
              </a:tblGrid>
              <a:tr h="1879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σ</a:t>
                      </a:r>
                      <a:r>
                        <a:rPr lang="en-US" sz="1100" dirty="0" smtClean="0"/>
                        <a:t> [pb]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 err="1" smtClean="0"/>
                        <a:t>t</a:t>
                      </a:r>
                      <a:r>
                        <a:rPr lang="en-US" sz="1100" baseline="0" dirty="0" smtClean="0"/>
                        <a:t>-channel</a:t>
                      </a:r>
                      <a:endParaRPr lang="en-US" sz="11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tW</a:t>
                      </a:r>
                      <a:endParaRPr lang="en-US" sz="11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aseline="0" dirty="0" smtClean="0"/>
                        <a:t>s-channel</a:t>
                      </a:r>
                      <a:endParaRPr lang="en-US" sz="11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732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Tevatron</a:t>
                      </a:r>
                      <a:r>
                        <a:rPr lang="en-US" sz="1100" baseline="0" dirty="0" smtClean="0"/>
                        <a:t> (</a:t>
                      </a:r>
                      <a:r>
                        <a:rPr lang="en-US" sz="1100" dirty="0" smtClean="0"/>
                        <a:t>1.96 TeV)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2.26 (±0.12)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0.28</a:t>
                      </a:r>
                      <a:r>
                        <a:rPr lang="en-US" sz="1100" baseline="0" dirty="0" smtClean="0"/>
                        <a:t> (</a:t>
                      </a:r>
                      <a:r>
                        <a:rPr lang="en-US" sz="1100" dirty="0" smtClean="0"/>
                        <a:t>±0.06)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1.04 (±0.08)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879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LHC</a:t>
                      </a:r>
                      <a:r>
                        <a:rPr lang="en-US" sz="1100" baseline="0" dirty="0" smtClean="0"/>
                        <a:t> </a:t>
                      </a:r>
                      <a:r>
                        <a:rPr lang="en-US" sz="1100" dirty="0" smtClean="0"/>
                        <a:t>(7 TeV)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65.9 (+2.1-0.7) (+1.5-1.7)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15.6 (±0.4) (±1.1)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4.56 (±0.07)</a:t>
                      </a:r>
                      <a:r>
                        <a:rPr lang="en-US" sz="1100" baseline="0" dirty="0" smtClean="0"/>
                        <a:t> (+0.18-0.17)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2732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LHC (8 TeV)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87.2 (+2.8 -1.0) (+2.0 -2.2)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22.2</a:t>
                      </a:r>
                      <a:r>
                        <a:rPr lang="en-US" sz="1100" baseline="0" dirty="0" smtClean="0"/>
                        <a:t> (±0.6) (±1.4) 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5.55 (±0.08) (±0.21)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 rot="21035749">
            <a:off x="6641412" y="4909106"/>
            <a:ext cx="1035259" cy="276999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Not </a:t>
            </a:r>
            <a:r>
              <a:rPr lang="en-US" sz="1200" dirty="0" err="1" smtClean="0">
                <a:solidFill>
                  <a:srgbClr val="000000"/>
                </a:solidFill>
              </a:rPr>
              <a:t>accesible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21035749">
            <a:off x="8326773" y="4930860"/>
            <a:ext cx="732968" cy="276999"/>
          </a:xfrm>
          <a:prstGeom prst="rect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Evidence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20996779">
            <a:off x="5046073" y="4925058"/>
            <a:ext cx="870476" cy="276999"/>
          </a:xfrm>
          <a:prstGeom prst="rect">
            <a:avLst/>
          </a:prstGeom>
          <a:solidFill>
            <a:srgbClr val="00FF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Established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5304" y="102752"/>
            <a:ext cx="1976275" cy="689046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6569917" y="6066939"/>
            <a:ext cx="21837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0" dirty="0" smtClean="0">
                <a:solidFill>
                  <a:schemeClr val="tx1"/>
                </a:solidFill>
                <a:hlinkClick r:id="rId8"/>
              </a:rPr>
              <a:t>http://arxiv.org/abs/1210.7813v2</a:t>
            </a:r>
            <a:endParaRPr lang="en-US" sz="1200" b="0" dirty="0" smtClean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64472" y="5849951"/>
            <a:ext cx="1460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hlinkClick r:id="rId9"/>
              </a:rPr>
              <a:t>JHEP 0809:127,2008</a:t>
            </a:r>
            <a:endParaRPr lang="en-US" sz="1200" b="0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rot="16200000" flipH="1">
            <a:off x="-211021" y="1590770"/>
            <a:ext cx="685486" cy="1"/>
          </a:xfrm>
          <a:prstGeom prst="straightConnector1">
            <a:avLst/>
          </a:prstGeom>
          <a:ln w="12700">
            <a:solidFill>
              <a:schemeClr val="accent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l="21213" r="21530" b="17234"/>
          <a:stretch>
            <a:fillRect/>
          </a:stretch>
        </p:blipFill>
        <p:spPr>
          <a:xfrm>
            <a:off x="2593848" y="1745849"/>
            <a:ext cx="3551331" cy="1894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</a:t>
            </a:r>
            <a:r>
              <a:rPr lang="en-US" dirty="0" smtClean="0"/>
              <a:t>-channel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27857-C92D-E145-ADD6-6B4C63047B6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1853" y="1116309"/>
            <a:ext cx="8381491" cy="5137150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accent3"/>
                </a:solidFill>
              </a:rPr>
              <a:t>Dominating process </a:t>
            </a:r>
            <a:r>
              <a:rPr lang="en-US" sz="1800" dirty="0" smtClean="0"/>
              <a:t>with the highest cross section at the Tevatron and the LHC</a:t>
            </a:r>
          </a:p>
          <a:p>
            <a:r>
              <a:rPr lang="en-US" sz="1800" b="1" dirty="0" smtClean="0"/>
              <a:t>ATLAS</a:t>
            </a:r>
            <a:r>
              <a:rPr lang="en-US" sz="1800" dirty="0" smtClean="0"/>
              <a:t> and </a:t>
            </a:r>
            <a:r>
              <a:rPr lang="en-US" sz="1800" b="1" dirty="0" smtClean="0"/>
              <a:t>CMS</a:t>
            </a:r>
            <a:r>
              <a:rPr lang="en-US" sz="1800" dirty="0" smtClean="0"/>
              <a:t> have studied the process and measured its cross-section at 7 and 8 TeV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The final state studied is a </a:t>
            </a:r>
            <a:r>
              <a:rPr lang="en-US" sz="1800" b="1" dirty="0" smtClean="0">
                <a:solidFill>
                  <a:schemeClr val="accent2"/>
                </a:solidFill>
              </a:rPr>
              <a:t>lepton + jets signature</a:t>
            </a:r>
          </a:p>
          <a:p>
            <a:r>
              <a:rPr lang="en-US" sz="1800" dirty="0" smtClean="0"/>
              <a:t>Signal events are characterized by:</a:t>
            </a:r>
          </a:p>
          <a:p>
            <a:pPr lvl="1">
              <a:buFontTx/>
              <a:buChar char="-"/>
            </a:pPr>
            <a:r>
              <a:rPr lang="en-US" sz="1600" dirty="0" smtClean="0"/>
              <a:t>One isolated </a:t>
            </a:r>
            <a:r>
              <a:rPr lang="en-US" sz="1600" b="1" dirty="0" smtClean="0"/>
              <a:t>muon or electron </a:t>
            </a:r>
            <a:endParaRPr lang="en-US" sz="1600" dirty="0" smtClean="0"/>
          </a:p>
          <a:p>
            <a:pPr lvl="1">
              <a:buFontTx/>
              <a:buChar char="-"/>
            </a:pPr>
            <a:r>
              <a:rPr lang="en-US" sz="1600" dirty="0" smtClean="0"/>
              <a:t>Missing transverse energy (</a:t>
            </a:r>
            <a:r>
              <a:rPr lang="en-US" sz="1600" b="1" dirty="0" smtClean="0"/>
              <a:t>MET</a:t>
            </a:r>
            <a:r>
              <a:rPr lang="en-US" sz="1600" dirty="0" smtClean="0"/>
              <a:t>) </a:t>
            </a:r>
          </a:p>
          <a:p>
            <a:pPr lvl="1">
              <a:buFontTx/>
              <a:buChar char="-"/>
            </a:pPr>
            <a:r>
              <a:rPr lang="en-US" sz="1600" dirty="0" smtClean="0"/>
              <a:t>A central </a:t>
            </a:r>
            <a:r>
              <a:rPr lang="en-US" sz="1600" b="1" dirty="0" smtClean="0"/>
              <a:t>b jet </a:t>
            </a:r>
          </a:p>
          <a:p>
            <a:pPr lvl="1">
              <a:buFontTx/>
              <a:buChar char="-"/>
            </a:pPr>
            <a:r>
              <a:rPr lang="en-US" sz="1600" dirty="0" smtClean="0"/>
              <a:t>A light-quark jet from the hard scattering process (often forward)</a:t>
            </a:r>
          </a:p>
          <a:p>
            <a:pPr lvl="1">
              <a:buFontTx/>
              <a:buChar char="-"/>
            </a:pPr>
            <a:r>
              <a:rPr lang="en-US" sz="1600" dirty="0" smtClean="0"/>
              <a:t>Additionally,  a second b jet produced in association to the top quark can be present as  well (softer p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 spectrum with respect to the b jet from top decay)</a:t>
            </a:r>
          </a:p>
          <a:p>
            <a:r>
              <a:rPr lang="en-US" sz="1800" b="1" dirty="0" smtClean="0">
                <a:solidFill>
                  <a:srgbClr val="727CA3"/>
                </a:solidFill>
              </a:rPr>
              <a:t>Main backgrounds: W+jets, top pairs, multijet</a:t>
            </a:r>
            <a:endParaRPr lang="en-US" sz="1800" b="1" dirty="0">
              <a:solidFill>
                <a:srgbClr val="727CA3"/>
              </a:solidFill>
            </a:endParaRPr>
          </a:p>
        </p:txBody>
      </p:sp>
      <p:sp>
        <p:nvSpPr>
          <p:cNvPr id="9" name="Double Brace 8"/>
          <p:cNvSpPr/>
          <p:nvPr/>
        </p:nvSpPr>
        <p:spPr>
          <a:xfrm>
            <a:off x="612648" y="4262783"/>
            <a:ext cx="3848917" cy="850347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9842697">
            <a:off x="4461565" y="4428444"/>
            <a:ext cx="1569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727CA3"/>
                </a:solidFill>
              </a:rPr>
              <a:t>Leptonic top decay</a:t>
            </a:r>
            <a:endParaRPr lang="en-US" sz="1400" dirty="0">
              <a:solidFill>
                <a:srgbClr val="727CA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</a:t>
            </a:r>
            <a:r>
              <a:rPr lang="en-US" dirty="0" smtClean="0"/>
              <a:t>-channel at √</a:t>
            </a:r>
            <a:r>
              <a:rPr lang="en-US" dirty="0" err="1" smtClean="0"/>
              <a:t>s</a:t>
            </a:r>
            <a:r>
              <a:rPr lang="en-US" dirty="0" smtClean="0"/>
              <a:t> = 7 TeV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"/>
          </p:nvPr>
        </p:nvSpPr>
        <p:spPr>
          <a:xfrm>
            <a:off x="457200" y="1219201"/>
            <a:ext cx="8229600" cy="3514214"/>
          </a:xfrm>
        </p:spPr>
        <p:txBody>
          <a:bodyPr>
            <a:noAutofit/>
          </a:bodyPr>
          <a:lstStyle/>
          <a:p>
            <a:r>
              <a:rPr lang="en-US" sz="1600" b="1" dirty="0" smtClean="0">
                <a:solidFill>
                  <a:srgbClr val="727CA3"/>
                </a:solidFill>
              </a:rPr>
              <a:t>Objects</a:t>
            </a:r>
            <a:r>
              <a:rPr lang="en-US" sz="1600" dirty="0" smtClean="0"/>
              <a:t> (ATLAS/CMS):</a:t>
            </a:r>
          </a:p>
          <a:p>
            <a:pPr lvl="1"/>
            <a:r>
              <a:rPr lang="en-US" sz="1600" dirty="0" smtClean="0"/>
              <a:t>Muons: p</a:t>
            </a:r>
            <a:r>
              <a:rPr lang="en-US" sz="1600" baseline="-25000" dirty="0" smtClean="0"/>
              <a:t>T </a:t>
            </a:r>
            <a:r>
              <a:rPr lang="en-US" sz="1600" dirty="0" smtClean="0"/>
              <a:t>&gt; 25/20 GeV,  |η| &lt; 2.5/2.1</a:t>
            </a:r>
          </a:p>
          <a:p>
            <a:pPr lvl="1"/>
            <a:r>
              <a:rPr lang="en-US" sz="1600" dirty="0" smtClean="0"/>
              <a:t>Electrons: E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/p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 &gt; 25/30 GeV, |η| &lt;  2.47/2.5</a:t>
            </a:r>
          </a:p>
          <a:p>
            <a:pPr lvl="1"/>
            <a:r>
              <a:rPr lang="en-US" sz="1600" dirty="0" smtClean="0"/>
              <a:t>Jets: Anti-</a:t>
            </a:r>
            <a:r>
              <a:rPr lang="en-US" sz="1600" dirty="0" err="1" smtClean="0"/>
              <a:t>k</a:t>
            </a:r>
            <a:r>
              <a:rPr lang="en-US" sz="1600" baseline="-25000" dirty="0" err="1" smtClean="0"/>
              <a:t>t</a:t>
            </a:r>
            <a:r>
              <a:rPr lang="en-US" sz="1600" dirty="0" smtClean="0"/>
              <a:t> (0.4/0.5) p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 &gt; 25/30 GeV, |η| &lt; 4.5 </a:t>
            </a:r>
          </a:p>
          <a:p>
            <a:pPr lvl="1">
              <a:buNone/>
            </a:pPr>
            <a:r>
              <a:rPr lang="en-US" sz="1600" dirty="0" smtClean="0"/>
              <a:t>	+ b-tagging</a:t>
            </a:r>
          </a:p>
          <a:p>
            <a:pPr lvl="0">
              <a:defRPr/>
            </a:pPr>
            <a:r>
              <a:rPr lang="en-US" sz="1600" b="1" dirty="0" smtClean="0">
                <a:solidFill>
                  <a:schemeClr val="accent3"/>
                </a:solidFill>
              </a:rPr>
              <a:t>Event Selection:</a:t>
            </a:r>
          </a:p>
          <a:p>
            <a:pPr lvl="1"/>
            <a:r>
              <a:rPr lang="en-US" sz="1600" b="1" dirty="0" smtClean="0"/>
              <a:t>Exactly 1 isolated lepton </a:t>
            </a:r>
            <a:r>
              <a:rPr lang="en-US" sz="1600" dirty="0" smtClean="0"/>
              <a:t>(µ or e)</a:t>
            </a:r>
          </a:p>
          <a:p>
            <a:pPr lvl="1"/>
            <a:r>
              <a:rPr lang="en-US" sz="1600" b="1" dirty="0" smtClean="0"/>
              <a:t>At least 2 jets  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chemeClr val="accent2"/>
                </a:solidFill>
              </a:rPr>
              <a:t>ATLAS: </a:t>
            </a:r>
            <a:r>
              <a:rPr lang="en-US" sz="1600" dirty="0" smtClean="0"/>
              <a:t>exactly 2 or 3. </a:t>
            </a:r>
            <a:r>
              <a:rPr lang="en-US" sz="1600" dirty="0" smtClean="0">
                <a:solidFill>
                  <a:srgbClr val="9FB8CD"/>
                </a:solidFill>
              </a:rPr>
              <a:t>CMS: </a:t>
            </a:r>
            <a:r>
              <a:rPr lang="en-US" sz="1600" dirty="0" smtClean="0"/>
              <a:t>several exclusive regions up to 4 jets)</a:t>
            </a:r>
          </a:p>
          <a:p>
            <a:pPr lvl="1"/>
            <a:r>
              <a:rPr lang="en-US" sz="1600" b="1" dirty="0" smtClean="0"/>
              <a:t>Kinematic cuts:</a:t>
            </a:r>
          </a:p>
          <a:p>
            <a:pPr lvl="2"/>
            <a:r>
              <a:rPr lang="en-US" sz="1600" dirty="0" smtClean="0"/>
              <a:t>ATLAS: </a:t>
            </a:r>
          </a:p>
          <a:p>
            <a:pPr lvl="2">
              <a:buNone/>
            </a:pPr>
            <a:r>
              <a:rPr lang="en-US" sz="1600" dirty="0" smtClean="0"/>
              <a:t>	MET &gt; 25 GeV; </a:t>
            </a:r>
            <a:r>
              <a:rPr lang="en-US" sz="1600" dirty="0" err="1" smtClean="0"/>
              <a:t>m</a:t>
            </a:r>
            <a:r>
              <a:rPr lang="en-US" sz="1600" baseline="-25000" dirty="0" err="1" smtClean="0"/>
              <a:t>T</a:t>
            </a:r>
            <a:r>
              <a:rPr lang="en-US" sz="1600" dirty="0" smtClean="0"/>
              <a:t> (W) &gt; (60 – MET)</a:t>
            </a:r>
          </a:p>
          <a:p>
            <a:pPr lvl="2"/>
            <a:r>
              <a:rPr lang="en-US" sz="1600" dirty="0" smtClean="0"/>
              <a:t>CMS: </a:t>
            </a:r>
          </a:p>
          <a:p>
            <a:pPr lvl="2">
              <a:buNone/>
            </a:pPr>
            <a:r>
              <a:rPr lang="en-US" sz="1600" dirty="0" smtClean="0"/>
              <a:t>	</a:t>
            </a:r>
            <a:r>
              <a:rPr lang="en-US" sz="1600" dirty="0" err="1" smtClean="0"/>
              <a:t>m</a:t>
            </a:r>
            <a:r>
              <a:rPr lang="en-US" sz="1600" baseline="-25000" dirty="0" err="1" smtClean="0"/>
              <a:t>T</a:t>
            </a:r>
            <a:r>
              <a:rPr lang="en-US" sz="1600" dirty="0" smtClean="0"/>
              <a:t> (W) &gt; 40 GeV (µ) ; MET &gt; 25 GeV (e)</a:t>
            </a:r>
          </a:p>
          <a:p>
            <a:pPr lvl="2"/>
            <a:endParaRPr lang="en-US" sz="1600" dirty="0" smtClean="0"/>
          </a:p>
          <a:p>
            <a:pPr marL="1005840" lvl="2" indent="-274320">
              <a:buClr>
                <a:schemeClr val="accent2"/>
              </a:buClr>
            </a:pPr>
            <a:endParaRPr lang="en-US" sz="1600" dirty="0" smtClean="0">
              <a:solidFill>
                <a:schemeClr val="tx2"/>
              </a:solidFill>
            </a:endParaRPr>
          </a:p>
          <a:p>
            <a:pPr lvl="1"/>
            <a:endParaRPr lang="en-US" sz="1600" dirty="0" smtClean="0">
              <a:solidFill>
                <a:schemeClr val="tx1"/>
              </a:solidFill>
            </a:endParaRPr>
          </a:p>
          <a:p>
            <a:pPr lvl="1">
              <a:defRPr/>
            </a:pPr>
            <a:endParaRPr lang="en-US" sz="1600" dirty="0" smtClean="0"/>
          </a:p>
          <a:p>
            <a:pPr lvl="1">
              <a:defRPr/>
            </a:pPr>
            <a:endParaRPr lang="en-US" sz="1600" dirty="0" smtClean="0"/>
          </a:p>
          <a:p>
            <a:pPr lvl="1">
              <a:defRPr/>
            </a:pPr>
            <a:endParaRPr lang="en-US" sz="1600" dirty="0" smtClean="0"/>
          </a:p>
          <a:p>
            <a:pPr lvl="0">
              <a:defRPr/>
            </a:pPr>
            <a:endParaRPr lang="en-US" sz="1600" dirty="0" smtClean="0"/>
          </a:p>
          <a:p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81093" y="89972"/>
            <a:ext cx="2421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/>
            <a:r>
              <a:rPr lang="en-US" sz="1400" dirty="0" smtClean="0">
                <a:hlinkClick r:id="rId2"/>
              </a:rPr>
              <a:t>Phys.Lett.B 717(2012) 330-350</a:t>
            </a:r>
            <a:endParaRPr lang="en-US" sz="14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7380371" y="61617"/>
            <a:ext cx="1528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/>
            <a:r>
              <a:rPr lang="en-US" sz="1400" dirty="0" smtClean="0">
                <a:hlinkClick r:id="rId3"/>
              </a:rPr>
              <a:t>JHEP12(2012) 035</a:t>
            </a:r>
            <a:endParaRPr lang="en-US" sz="14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57200" y="5396807"/>
            <a:ext cx="2767108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latin typeface="Cambria"/>
                <a:cs typeface="Cambria"/>
              </a:rPr>
              <a:t>ATLAS: exactly 2/3 jets:</a:t>
            </a:r>
          </a:p>
          <a:p>
            <a:pPr lvl="1"/>
            <a:r>
              <a:rPr lang="en-US" sz="1600" dirty="0" smtClean="0">
                <a:latin typeface="Cambria"/>
                <a:cs typeface="Cambria"/>
              </a:rPr>
              <a:t>b-tagged sample (1 tag)</a:t>
            </a:r>
          </a:p>
          <a:p>
            <a:pPr lvl="1"/>
            <a:r>
              <a:rPr lang="en-US" sz="1600" dirty="0" smtClean="0">
                <a:latin typeface="Cambria"/>
                <a:cs typeface="Cambria"/>
              </a:rPr>
              <a:t>Pre-tagged sample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71249" y="3959628"/>
            <a:ext cx="3236083" cy="15696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latin typeface="Cambria"/>
                <a:cs typeface="Cambria"/>
              </a:rPr>
              <a:t>CMS regions:</a:t>
            </a:r>
          </a:p>
          <a:p>
            <a:r>
              <a:rPr lang="en-US" sz="1600" dirty="0" smtClean="0">
                <a:latin typeface="Cambria"/>
                <a:cs typeface="Cambria"/>
              </a:rPr>
              <a:t>NN and BDT:  2jets1tag,  3jets1tag </a:t>
            </a:r>
          </a:p>
          <a:p>
            <a:r>
              <a:rPr lang="en-US" sz="1600" dirty="0" smtClean="0">
                <a:latin typeface="Cambria"/>
                <a:cs typeface="Cambria"/>
              </a:rPr>
              <a:t>(+ 4j1t, 2j2t, 3j2t, 4j2t to constrain nuisance parameters)</a:t>
            </a:r>
          </a:p>
          <a:p>
            <a:r>
              <a:rPr lang="en-US" sz="1600" dirty="0" smtClean="0">
                <a:latin typeface="Cambria"/>
                <a:cs typeface="Cambria"/>
              </a:rPr>
              <a:t>|</a:t>
            </a:r>
            <a:r>
              <a:rPr lang="en-US" sz="1600" dirty="0" err="1" smtClean="0">
                <a:latin typeface="Cambria"/>
                <a:cs typeface="Cambria"/>
              </a:rPr>
              <a:t>η</a:t>
            </a:r>
            <a:r>
              <a:rPr lang="en-US" sz="1600" baseline="-25000" dirty="0" err="1" smtClean="0">
                <a:latin typeface="Cambria"/>
                <a:cs typeface="Cambria"/>
              </a:rPr>
              <a:t>j</a:t>
            </a:r>
            <a:r>
              <a:rPr lang="en-US" sz="1600" baseline="-25000" dirty="0" smtClean="0">
                <a:latin typeface="Cambria"/>
                <a:cs typeface="Cambria"/>
              </a:rPr>
              <a:t>’</a:t>
            </a:r>
            <a:r>
              <a:rPr lang="en-US" sz="1600" dirty="0" smtClean="0">
                <a:latin typeface="Cambria"/>
                <a:cs typeface="Cambria"/>
              </a:rPr>
              <a:t>|:  2j1t  divided into: </a:t>
            </a:r>
          </a:p>
          <a:p>
            <a:r>
              <a:rPr lang="en-US" sz="1600" dirty="0" smtClean="0">
                <a:latin typeface="Cambria"/>
                <a:cs typeface="Cambria"/>
              </a:rPr>
              <a:t>SR (130 &lt; </a:t>
            </a:r>
            <a:r>
              <a:rPr lang="en-US" sz="1600" dirty="0" err="1" smtClean="0">
                <a:latin typeface="Cambria"/>
                <a:cs typeface="Cambria"/>
              </a:rPr>
              <a:t>m</a:t>
            </a:r>
            <a:r>
              <a:rPr lang="en-US" sz="1600" baseline="-25000" dirty="0" err="1" smtClean="0">
                <a:latin typeface="Cambria"/>
                <a:cs typeface="Cambria"/>
              </a:rPr>
              <a:t>lνb</a:t>
            </a:r>
            <a:r>
              <a:rPr lang="en-US" sz="1600" dirty="0" smtClean="0">
                <a:latin typeface="Cambria"/>
                <a:cs typeface="Cambria"/>
              </a:rPr>
              <a:t> &lt; 220 GeV) and SB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88327" y="5581473"/>
            <a:ext cx="3828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1200" i="1" dirty="0" smtClean="0">
                <a:latin typeface="Cambria"/>
                <a:cs typeface="Cambria"/>
              </a:rPr>
              <a:t>2/3jets 1tag: signal region </a:t>
            </a:r>
          </a:p>
          <a:p>
            <a:pPr lvl="1" algn="ctr"/>
            <a:r>
              <a:rPr lang="en-US" sz="1200" i="1" dirty="0" smtClean="0">
                <a:latin typeface="Cambria"/>
                <a:cs typeface="Cambria"/>
              </a:rPr>
              <a:t>2/3jets 0tags: W+jets enriched</a:t>
            </a:r>
          </a:p>
          <a:p>
            <a:pPr lvl="1" algn="ctr"/>
            <a:r>
              <a:rPr lang="en-US" sz="1200" i="1" dirty="0" smtClean="0">
                <a:latin typeface="Cambria"/>
                <a:cs typeface="Cambria"/>
              </a:rPr>
              <a:t>3jets 2tag,  4jets 0/1/2ttags: ttbar enriched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19667" y="1271577"/>
            <a:ext cx="2521407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mbria"/>
                <a:cs typeface="Cambria"/>
              </a:rPr>
              <a:t>ATLAS:  NN (+cut-based) </a:t>
            </a:r>
          </a:p>
          <a:p>
            <a:pPr algn="ctr"/>
            <a:r>
              <a:rPr lang="en-US" sz="1600" dirty="0" smtClean="0">
                <a:latin typeface="Cambria"/>
                <a:cs typeface="Cambria"/>
              </a:rPr>
              <a:t>L = 1.04 fb</a:t>
            </a:r>
            <a:r>
              <a:rPr lang="en-US" sz="1600" baseline="30000" dirty="0" smtClean="0">
                <a:latin typeface="Cambria"/>
                <a:cs typeface="Cambria"/>
              </a:rPr>
              <a:t>-1</a:t>
            </a:r>
            <a:endParaRPr lang="en-US" sz="1600" dirty="0" smtClean="0">
              <a:latin typeface="Cambria"/>
              <a:cs typeface="Cambria"/>
            </a:endParaRPr>
          </a:p>
          <a:p>
            <a:pPr algn="ctr"/>
            <a:endParaRPr lang="en-US" sz="1600" dirty="0" smtClean="0">
              <a:latin typeface="Cambria"/>
              <a:cs typeface="Cambria"/>
            </a:endParaRPr>
          </a:p>
          <a:p>
            <a:pPr algn="ctr"/>
            <a:r>
              <a:rPr lang="en-US" sz="1600" dirty="0" smtClean="0">
                <a:latin typeface="Cambria"/>
                <a:cs typeface="Cambria"/>
              </a:rPr>
              <a:t>CMS:  NN, BDT, |</a:t>
            </a:r>
            <a:r>
              <a:rPr lang="en-US" sz="1600" dirty="0" err="1" smtClean="0">
                <a:latin typeface="Cambria"/>
                <a:cs typeface="Cambria"/>
              </a:rPr>
              <a:t>η</a:t>
            </a:r>
            <a:r>
              <a:rPr lang="en-US" sz="1600" baseline="-25000" dirty="0" err="1" smtClean="0">
                <a:latin typeface="Cambria"/>
                <a:cs typeface="Cambria"/>
              </a:rPr>
              <a:t>j</a:t>
            </a:r>
            <a:r>
              <a:rPr lang="en-US" sz="1600" baseline="-25000" dirty="0" smtClean="0">
                <a:latin typeface="Cambria"/>
                <a:cs typeface="Cambria"/>
              </a:rPr>
              <a:t>’</a:t>
            </a:r>
            <a:r>
              <a:rPr lang="en-US" sz="1600" dirty="0" smtClean="0">
                <a:latin typeface="Cambria"/>
                <a:cs typeface="Cambria"/>
              </a:rPr>
              <a:t>| fit</a:t>
            </a:r>
          </a:p>
          <a:p>
            <a:pPr algn="ctr"/>
            <a:r>
              <a:rPr lang="en-US" sz="1600" dirty="0" smtClean="0">
                <a:latin typeface="Cambria"/>
                <a:cs typeface="Cambria"/>
              </a:rPr>
              <a:t>L =1.17 (µ) / 1.56(e) fb</a:t>
            </a:r>
            <a:r>
              <a:rPr lang="en-US" sz="1600" baseline="30000" dirty="0" smtClean="0">
                <a:latin typeface="Cambria"/>
                <a:cs typeface="Cambria"/>
              </a:rPr>
              <a:t>-1</a:t>
            </a:r>
          </a:p>
        </p:txBody>
      </p:sp>
      <p:pic>
        <p:nvPicPr>
          <p:cNvPr id="23" name="Picture 22" descr="ATLAS_White_480x720_0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pic>
        <p:nvPicPr>
          <p:cNvPr id="24" name="Picture 23" descr="cms-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80" y="3050060"/>
            <a:ext cx="3484690" cy="32678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7" y="3050060"/>
            <a:ext cx="3436087" cy="31688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t-channel at √s = 7 TeV: Analysis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229600" cy="2067403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rgbClr val="9FB8CD"/>
                </a:solidFill>
              </a:rPr>
              <a:t>Background estimation:</a:t>
            </a:r>
          </a:p>
          <a:p>
            <a:pPr lvl="1"/>
            <a:r>
              <a:rPr lang="en-US" sz="1600" b="1" dirty="0" smtClean="0"/>
              <a:t>QCD multijet</a:t>
            </a:r>
            <a:r>
              <a:rPr lang="en-US" sz="1600" dirty="0" smtClean="0"/>
              <a:t>: data-driven. Maximum likelihood fit to MET or </a:t>
            </a:r>
            <a:r>
              <a:rPr lang="en-US" sz="1600" dirty="0" err="1" smtClean="0"/>
              <a:t>m</a:t>
            </a:r>
            <a:r>
              <a:rPr lang="en-US" sz="1600" baseline="-25000" dirty="0" err="1" smtClean="0"/>
              <a:t>T</a:t>
            </a:r>
            <a:r>
              <a:rPr lang="en-US" sz="1600" dirty="0" err="1" smtClean="0"/>
              <a:t>(W</a:t>
            </a:r>
            <a:r>
              <a:rPr lang="en-US" sz="1600" dirty="0" smtClean="0"/>
              <a:t>) (CMS µ channel). Templates from data: inverting isolation (CMS, µ), failing some conditions (CMS e), replacing the electron requirement by a jet requirement (jet-electron model, ATLAS)</a:t>
            </a:r>
          </a:p>
          <a:p>
            <a:pPr lvl="1"/>
            <a:r>
              <a:rPr lang="en-US" sz="1600" b="1" dirty="0" smtClean="0"/>
              <a:t>W+jets: </a:t>
            </a:r>
            <a:r>
              <a:rPr lang="en-US" sz="1600" b="1" dirty="0" smtClean="0">
                <a:solidFill>
                  <a:schemeClr val="accent1"/>
                </a:solidFill>
              </a:rPr>
              <a:t>ATLAS</a:t>
            </a:r>
            <a:r>
              <a:rPr lang="en-US" sz="1600" dirty="0" smtClean="0"/>
              <a:t> distributions from MC, normalization from data. </a:t>
            </a:r>
            <a:r>
              <a:rPr lang="en-US" sz="1600" b="1" dirty="0" smtClean="0">
                <a:solidFill>
                  <a:srgbClr val="727CA3"/>
                </a:solidFill>
              </a:rPr>
              <a:t>CMS</a:t>
            </a:r>
            <a:r>
              <a:rPr lang="en-US" sz="1600" dirty="0" smtClean="0"/>
              <a:t> checked in CR, estimated from SB to SR in |</a:t>
            </a:r>
            <a:r>
              <a:rPr lang="en-US" sz="1600" dirty="0" err="1" smtClean="0"/>
              <a:t>η</a:t>
            </a:r>
            <a:r>
              <a:rPr lang="en-US" sz="1600" baseline="-25000" dirty="0" err="1" smtClean="0"/>
              <a:t>j</a:t>
            </a:r>
            <a:r>
              <a:rPr lang="en-US" sz="1600" baseline="-25000" dirty="0" smtClean="0"/>
              <a:t>’</a:t>
            </a:r>
            <a:r>
              <a:rPr lang="en-US" sz="1600" dirty="0" smtClean="0"/>
              <a:t>|</a:t>
            </a:r>
          </a:p>
        </p:txBody>
      </p:sp>
      <p:sp>
        <p:nvSpPr>
          <p:cNvPr id="6" name="Rectangle 5"/>
          <p:cNvSpPr/>
          <p:nvPr/>
        </p:nvSpPr>
        <p:spPr>
          <a:xfrm>
            <a:off x="81093" y="89972"/>
            <a:ext cx="2421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/>
            <a:r>
              <a:rPr lang="en-US" sz="1400" dirty="0" smtClean="0">
                <a:hlinkClick r:id="rId4"/>
              </a:rPr>
              <a:t>Phys.Lett.B 717(2012) 330-350</a:t>
            </a:r>
            <a:endParaRPr lang="en-US" sz="14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7380371" y="61617"/>
            <a:ext cx="1528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/>
            <a:r>
              <a:rPr lang="en-US" sz="1400" dirty="0" smtClean="0">
                <a:hlinkClick r:id="rId5"/>
              </a:rPr>
              <a:t>JHEP12(2012) 035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3580533" y="3040554"/>
            <a:ext cx="2034358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1"/>
                </a:solidFill>
                <a:latin typeface="Cambria"/>
                <a:cs typeface="Cambria"/>
              </a:rPr>
              <a:t>ATLAS:</a:t>
            </a:r>
          </a:p>
          <a:p>
            <a:r>
              <a:rPr lang="en-US" sz="1400" b="1" dirty="0" smtClean="0">
                <a:latin typeface="Cambria"/>
                <a:cs typeface="Cambria"/>
              </a:rPr>
              <a:t>NN:  </a:t>
            </a:r>
            <a:r>
              <a:rPr lang="en-US" sz="1400" dirty="0" smtClean="0">
                <a:latin typeface="Cambria"/>
                <a:cs typeface="Cambria"/>
              </a:rPr>
              <a:t>12 variables (2 jet), 18 variables (3jet), most discriminant:  </a:t>
            </a:r>
            <a:r>
              <a:rPr lang="en-US" sz="1400" dirty="0" err="1" smtClean="0">
                <a:latin typeface="Cambria"/>
                <a:cs typeface="Cambria"/>
              </a:rPr>
              <a:t>m</a:t>
            </a:r>
            <a:r>
              <a:rPr lang="en-US" sz="1400" baseline="-25000" dirty="0" err="1" smtClean="0">
                <a:latin typeface="Cambria"/>
                <a:cs typeface="Cambria"/>
              </a:rPr>
              <a:t>lbν</a:t>
            </a:r>
            <a:r>
              <a:rPr lang="en-US" sz="1400" dirty="0" smtClean="0">
                <a:latin typeface="Cambria"/>
                <a:cs typeface="Cambria"/>
              </a:rPr>
              <a:t>, m</a:t>
            </a:r>
            <a:r>
              <a:rPr lang="en-US" sz="1400" baseline="-25000" dirty="0" smtClean="0">
                <a:latin typeface="Cambria"/>
                <a:cs typeface="Cambria"/>
              </a:rPr>
              <a:t>j1j2</a:t>
            </a:r>
            <a:endParaRPr lang="en-US" sz="1400" dirty="0" smtClean="0">
              <a:latin typeface="Cambria"/>
              <a:cs typeface="Cambria"/>
            </a:endParaRPr>
          </a:p>
          <a:p>
            <a:r>
              <a:rPr lang="en-US" sz="1400" b="1" dirty="0" smtClean="0">
                <a:latin typeface="Cambria"/>
                <a:cs typeface="Cambria"/>
              </a:rPr>
              <a:t>Cut-based: </a:t>
            </a:r>
            <a:r>
              <a:rPr lang="en-US" sz="1400" dirty="0" smtClean="0">
                <a:latin typeface="Cambria"/>
                <a:cs typeface="Cambria"/>
              </a:rPr>
              <a:t>5 variables (also used by the NN)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25931" y="4540468"/>
            <a:ext cx="2485577" cy="116955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727CA3"/>
                </a:solidFill>
                <a:latin typeface="Cambria"/>
                <a:cs typeface="Cambria"/>
              </a:rPr>
              <a:t>CMS:</a:t>
            </a:r>
          </a:p>
          <a:p>
            <a:r>
              <a:rPr lang="en-US" sz="1400" b="1" dirty="0" smtClean="0">
                <a:latin typeface="Cambria"/>
                <a:cs typeface="Cambria"/>
              </a:rPr>
              <a:t>NN: </a:t>
            </a:r>
            <a:r>
              <a:rPr lang="en-US" sz="1400" dirty="0" smtClean="0">
                <a:latin typeface="Cambria"/>
                <a:cs typeface="Cambria"/>
              </a:rPr>
              <a:t>37 variables (µ), 38 variables (e), |</a:t>
            </a:r>
            <a:r>
              <a:rPr lang="en-US" sz="1400" dirty="0" err="1" smtClean="0">
                <a:latin typeface="Cambria"/>
                <a:cs typeface="Cambria"/>
              </a:rPr>
              <a:t>η</a:t>
            </a:r>
            <a:r>
              <a:rPr lang="en-US" sz="1400" baseline="-25000" dirty="0" err="1" smtClean="0">
                <a:latin typeface="Cambria"/>
                <a:cs typeface="Cambria"/>
              </a:rPr>
              <a:t>j</a:t>
            </a:r>
            <a:r>
              <a:rPr lang="en-US" sz="1400" baseline="-25000" dirty="0" smtClean="0">
                <a:latin typeface="Cambria"/>
                <a:cs typeface="Cambria"/>
              </a:rPr>
              <a:t>’</a:t>
            </a:r>
            <a:r>
              <a:rPr lang="en-US" sz="1400" dirty="0" smtClean="0">
                <a:latin typeface="Cambria"/>
                <a:cs typeface="Cambria"/>
              </a:rPr>
              <a:t>| highest rank</a:t>
            </a:r>
          </a:p>
          <a:p>
            <a:r>
              <a:rPr lang="en-US" sz="1400" b="1" dirty="0" smtClean="0">
                <a:latin typeface="Cambria"/>
                <a:cs typeface="Cambria"/>
              </a:rPr>
              <a:t>BDT: </a:t>
            </a:r>
            <a:r>
              <a:rPr lang="en-US" sz="1400" dirty="0" smtClean="0">
                <a:latin typeface="Cambria"/>
                <a:cs typeface="Cambria"/>
              </a:rPr>
              <a:t>11 variables</a:t>
            </a:r>
          </a:p>
          <a:p>
            <a:r>
              <a:rPr lang="en-US" sz="1400" b="1" dirty="0" smtClean="0">
                <a:latin typeface="Cambria"/>
                <a:cs typeface="Cambria"/>
              </a:rPr>
              <a:t>|</a:t>
            </a:r>
            <a:r>
              <a:rPr lang="en-US" sz="1400" b="1" dirty="0" err="1" smtClean="0">
                <a:latin typeface="Cambria"/>
                <a:cs typeface="Cambria"/>
              </a:rPr>
              <a:t>η</a:t>
            </a:r>
            <a:r>
              <a:rPr lang="en-US" sz="1400" b="1" baseline="-25000" dirty="0" err="1" smtClean="0">
                <a:latin typeface="Cambria"/>
                <a:cs typeface="Cambria"/>
              </a:rPr>
              <a:t>j</a:t>
            </a:r>
            <a:r>
              <a:rPr lang="en-US" sz="1400" b="1" baseline="-25000" dirty="0" smtClean="0">
                <a:latin typeface="Cambria"/>
                <a:cs typeface="Cambria"/>
              </a:rPr>
              <a:t>’</a:t>
            </a:r>
            <a:r>
              <a:rPr lang="en-US" sz="1400" b="1" dirty="0" smtClean="0">
                <a:latin typeface="Cambria"/>
                <a:cs typeface="Cambria"/>
              </a:rPr>
              <a:t>| </a:t>
            </a:r>
            <a:r>
              <a:rPr lang="en-US" sz="1400" dirty="0" smtClean="0">
                <a:latin typeface="Cambria"/>
                <a:cs typeface="Cambria"/>
              </a:rPr>
              <a:t>fit in the SR </a:t>
            </a:r>
          </a:p>
        </p:txBody>
      </p:sp>
      <p:pic>
        <p:nvPicPr>
          <p:cNvPr id="16" name="Picture 15" descr="ATLAS_White_480x720_0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pic>
        <p:nvPicPr>
          <p:cNvPr id="17" name="Picture 16" descr="cms-logo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</a:t>
            </a:r>
            <a:r>
              <a:rPr lang="en-US" dirty="0" smtClean="0"/>
              <a:t>-channel at √</a:t>
            </a:r>
            <a:r>
              <a:rPr lang="en-US" dirty="0" err="1" smtClean="0"/>
              <a:t>s</a:t>
            </a:r>
            <a:r>
              <a:rPr lang="en-US" dirty="0" smtClean="0"/>
              <a:t> = 7 TeV: Results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(UNL), 10/10/2013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5F16-CEBF-5F4E-8D7E-6D0492501CA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1600" b="1" dirty="0" smtClean="0">
                <a:solidFill>
                  <a:schemeClr val="accent3"/>
                </a:solidFill>
              </a:rPr>
              <a:t>ATLAS:</a:t>
            </a:r>
          </a:p>
          <a:p>
            <a:pPr lvl="1">
              <a:buNone/>
            </a:pPr>
            <a:r>
              <a:rPr lang="en-US" sz="1600" dirty="0" smtClean="0"/>
              <a:t>Maximum likelihood fit to the NN output</a:t>
            </a:r>
          </a:p>
          <a:p>
            <a:pPr lvl="1">
              <a:buNone/>
            </a:pPr>
            <a:r>
              <a:rPr lang="en-US" sz="1600" dirty="0" smtClean="0"/>
              <a:t>Cut-based: 4 channels (</a:t>
            </a:r>
            <a:r>
              <a:rPr lang="en-US" sz="1600" dirty="0" err="1" smtClean="0"/>
              <a:t>l</a:t>
            </a:r>
            <a:r>
              <a:rPr lang="en-US" sz="1600" baseline="30000" dirty="0" err="1" smtClean="0"/>
              <a:t>+</a:t>
            </a:r>
            <a:r>
              <a:rPr lang="en-US" sz="1600" dirty="0" err="1" smtClean="0"/>
              <a:t>/l</a:t>
            </a:r>
            <a:r>
              <a:rPr lang="en-US" sz="1600" baseline="30000" dirty="0" smtClean="0"/>
              <a:t>-</a:t>
            </a:r>
            <a:r>
              <a:rPr lang="en-US" sz="1600" dirty="0" smtClean="0"/>
              <a:t>,  2/3 jets treated separately)</a:t>
            </a:r>
          </a:p>
          <a:p>
            <a:pPr lvl="1">
              <a:buNone/>
            </a:pPr>
            <a:r>
              <a:rPr lang="en-US" sz="1600" dirty="0" smtClean="0"/>
              <a:t>Main systematics: ISR/FSR, b-tagging </a:t>
            </a:r>
          </a:p>
          <a:p>
            <a:pPr lvl="1">
              <a:buNone/>
            </a:pPr>
            <a:r>
              <a:rPr lang="en-US" sz="1600" dirty="0" smtClean="0"/>
              <a:t>Results:</a:t>
            </a:r>
          </a:p>
          <a:p>
            <a:pPr lvl="1"/>
            <a:r>
              <a:rPr lang="en-US" sz="1600" b="1" dirty="0" smtClean="0">
                <a:solidFill>
                  <a:srgbClr val="727CA3"/>
                </a:solidFill>
              </a:rPr>
              <a:t>NN: </a:t>
            </a:r>
            <a:r>
              <a:rPr lang="en-US" sz="1600" b="1" dirty="0" err="1" smtClean="0">
                <a:solidFill>
                  <a:srgbClr val="727CA3"/>
                </a:solidFill>
              </a:rPr>
              <a:t>σ</a:t>
            </a:r>
            <a:r>
              <a:rPr lang="en-US" sz="1600" b="1" baseline="-25000" dirty="0" err="1" smtClean="0">
                <a:solidFill>
                  <a:srgbClr val="727CA3"/>
                </a:solidFill>
              </a:rPr>
              <a:t>t</a:t>
            </a:r>
            <a:r>
              <a:rPr lang="en-US" sz="1600" b="1" baseline="-25000" dirty="0" smtClean="0">
                <a:solidFill>
                  <a:srgbClr val="727CA3"/>
                </a:solidFill>
              </a:rPr>
              <a:t>-channel </a:t>
            </a:r>
            <a:r>
              <a:rPr lang="en-US" sz="1600" b="1" dirty="0" smtClean="0">
                <a:solidFill>
                  <a:srgbClr val="727CA3"/>
                </a:solidFill>
              </a:rPr>
              <a:t>= 83±4(stat) +20-19(syst) pb = </a:t>
            </a:r>
            <a:r>
              <a:rPr lang="en-US" sz="1600" b="1" u="sng" dirty="0" smtClean="0">
                <a:solidFill>
                  <a:srgbClr val="727CA3"/>
                </a:solidFill>
              </a:rPr>
              <a:t>83 ± 20 pb</a:t>
            </a:r>
          </a:p>
          <a:p>
            <a:pPr lvl="1"/>
            <a:r>
              <a:rPr lang="en-US" sz="1600" dirty="0" smtClean="0"/>
              <a:t>Cut-based: </a:t>
            </a:r>
            <a:r>
              <a:rPr lang="en-US" sz="1600" dirty="0" err="1" smtClean="0"/>
              <a:t>σ</a:t>
            </a:r>
            <a:r>
              <a:rPr lang="en-US" sz="1600" baseline="-25000" dirty="0" err="1" smtClean="0"/>
              <a:t>t</a:t>
            </a:r>
            <a:r>
              <a:rPr lang="en-US" sz="1600" baseline="-25000" dirty="0" smtClean="0"/>
              <a:t>-channel </a:t>
            </a:r>
            <a:r>
              <a:rPr lang="en-US" sz="1600" dirty="0" smtClean="0"/>
              <a:t>= 92+29-26 pb</a:t>
            </a:r>
          </a:p>
          <a:p>
            <a:pPr lvl="1"/>
            <a:r>
              <a:rPr lang="en-US" sz="1600" b="1" dirty="0" smtClean="0"/>
              <a:t>|</a:t>
            </a:r>
            <a:r>
              <a:rPr lang="en-US" sz="1600" b="1" dirty="0" err="1" smtClean="0"/>
              <a:t>V</a:t>
            </a:r>
            <a:r>
              <a:rPr lang="en-US" sz="1600" b="1" baseline="-25000" dirty="0" err="1" smtClean="0"/>
              <a:t>tb</a:t>
            </a:r>
            <a:r>
              <a:rPr lang="en-US" sz="1600" b="1" dirty="0" smtClean="0"/>
              <a:t>| = 1.13+0.14-0.13</a:t>
            </a:r>
            <a:r>
              <a:rPr lang="en-US" sz="1600" dirty="0" smtClean="0"/>
              <a:t>, constrained (|</a:t>
            </a:r>
            <a:r>
              <a:rPr lang="en-US" sz="1600" dirty="0" err="1" smtClean="0"/>
              <a:t>V</a:t>
            </a:r>
            <a:r>
              <a:rPr lang="en-US" sz="1600" baseline="-25000" dirty="0" err="1" smtClean="0"/>
              <a:t>tb</a:t>
            </a:r>
            <a:r>
              <a:rPr lang="en-US" sz="1600" dirty="0" smtClean="0"/>
              <a:t>| ≤ 1) </a:t>
            </a:r>
            <a:r>
              <a:rPr lang="en-US" sz="1600" b="1" dirty="0" smtClean="0"/>
              <a:t>|</a:t>
            </a:r>
            <a:r>
              <a:rPr lang="en-US" sz="1600" b="1" dirty="0" err="1" smtClean="0"/>
              <a:t>V</a:t>
            </a:r>
            <a:r>
              <a:rPr lang="en-US" sz="1600" b="1" baseline="-25000" dirty="0" err="1" smtClean="0"/>
              <a:t>tb</a:t>
            </a:r>
            <a:r>
              <a:rPr lang="en-US" sz="1600" b="1" dirty="0" smtClean="0"/>
              <a:t>| &gt; 0.75 </a:t>
            </a:r>
            <a:r>
              <a:rPr lang="en-US" sz="1600" dirty="0" smtClean="0"/>
              <a:t>at 95%CL</a:t>
            </a:r>
          </a:p>
          <a:p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</a:rPr>
              <a:t>CMS:</a:t>
            </a:r>
          </a:p>
          <a:p>
            <a:pPr lvl="1">
              <a:buNone/>
            </a:pPr>
            <a:r>
              <a:rPr lang="en-US" sz="1600" dirty="0" smtClean="0"/>
              <a:t>Main systematics: b-tagging, background estimation, generators</a:t>
            </a:r>
          </a:p>
          <a:p>
            <a:pPr lvl="2"/>
            <a:r>
              <a:rPr lang="en-US" sz="1600" dirty="0" smtClean="0"/>
              <a:t>|</a:t>
            </a:r>
            <a:r>
              <a:rPr lang="en-US" sz="1600" dirty="0" err="1" smtClean="0"/>
              <a:t>η</a:t>
            </a:r>
            <a:r>
              <a:rPr lang="en-US" sz="1600" baseline="-25000" dirty="0" err="1" smtClean="0"/>
              <a:t>j</a:t>
            </a:r>
            <a:r>
              <a:rPr lang="en-US" sz="1600" baseline="-25000" dirty="0" smtClean="0"/>
              <a:t>’</a:t>
            </a:r>
            <a:r>
              <a:rPr lang="en-US" sz="1600" dirty="0" smtClean="0"/>
              <a:t>|: </a:t>
            </a:r>
            <a:r>
              <a:rPr lang="en-US" sz="1600" dirty="0" err="1" smtClean="0"/>
              <a:t>σ</a:t>
            </a:r>
            <a:r>
              <a:rPr lang="en-US" sz="1600" baseline="-25000" dirty="0" err="1" smtClean="0"/>
              <a:t>t</a:t>
            </a:r>
            <a:r>
              <a:rPr lang="en-US" sz="1600" baseline="-25000" dirty="0" smtClean="0"/>
              <a:t>-channel </a:t>
            </a:r>
            <a:r>
              <a:rPr lang="en-US" sz="1600" dirty="0" smtClean="0"/>
              <a:t>=  70.0±6.0(stat)±6.5(syst)±3.6(th)±1.5(lumi) pb</a:t>
            </a:r>
          </a:p>
          <a:p>
            <a:pPr lvl="2"/>
            <a:r>
              <a:rPr lang="en-US" sz="1600" dirty="0" smtClean="0"/>
              <a:t>NN: </a:t>
            </a:r>
            <a:r>
              <a:rPr lang="en-US" sz="1600" dirty="0" err="1" smtClean="0"/>
              <a:t>σ</a:t>
            </a:r>
            <a:r>
              <a:rPr lang="en-US" sz="1600" baseline="-25000" dirty="0" err="1" smtClean="0"/>
              <a:t>t</a:t>
            </a:r>
            <a:r>
              <a:rPr lang="en-US" sz="1600" baseline="-25000" dirty="0" smtClean="0"/>
              <a:t>-channel </a:t>
            </a:r>
            <a:r>
              <a:rPr lang="en-US" sz="1600" dirty="0" smtClean="0"/>
              <a:t>= 68.1±4.1(stat)±3.4(syst)+3.3-4.3(th)±1.5(lumi) pb</a:t>
            </a:r>
          </a:p>
          <a:p>
            <a:pPr lvl="2"/>
            <a:r>
              <a:rPr lang="en-US" sz="1600" dirty="0" smtClean="0"/>
              <a:t>BDT: </a:t>
            </a:r>
            <a:r>
              <a:rPr lang="en-US" sz="1600" dirty="0" err="1" smtClean="0"/>
              <a:t>σ</a:t>
            </a:r>
            <a:r>
              <a:rPr lang="en-US" sz="1600" baseline="-25000" dirty="0" err="1" smtClean="0"/>
              <a:t>t</a:t>
            </a:r>
            <a:r>
              <a:rPr lang="en-US" sz="1600" baseline="-25000" dirty="0" smtClean="0"/>
              <a:t>-channel </a:t>
            </a:r>
            <a:r>
              <a:rPr lang="en-US" sz="1600" dirty="0" smtClean="0"/>
              <a:t>=  66.6±4.0(stat)±3.3(syst)+3.9-3.3(th)±1.5(lumi) pb</a:t>
            </a:r>
          </a:p>
          <a:p>
            <a:pPr lvl="1"/>
            <a:r>
              <a:rPr lang="en-US" sz="1600" dirty="0" smtClean="0"/>
              <a:t>Combination: </a:t>
            </a:r>
          </a:p>
          <a:p>
            <a:pPr lvl="2"/>
            <a:r>
              <a:rPr lang="en-US" sz="1600" b="1" dirty="0" err="1" smtClean="0">
                <a:solidFill>
                  <a:schemeClr val="accent1"/>
                </a:solidFill>
              </a:rPr>
              <a:t>σ</a:t>
            </a:r>
            <a:r>
              <a:rPr lang="en-US" sz="1600" b="1" baseline="-25000" dirty="0" err="1" smtClean="0">
                <a:solidFill>
                  <a:schemeClr val="accent1"/>
                </a:solidFill>
              </a:rPr>
              <a:t>t</a:t>
            </a:r>
            <a:r>
              <a:rPr lang="en-US" sz="1600" b="1" baseline="-25000" dirty="0" smtClean="0">
                <a:solidFill>
                  <a:schemeClr val="accent1"/>
                </a:solidFill>
              </a:rPr>
              <a:t>-channel </a:t>
            </a:r>
            <a:r>
              <a:rPr lang="en-US" sz="1600" b="1" dirty="0" smtClean="0">
                <a:solidFill>
                  <a:schemeClr val="accent1"/>
                </a:solidFill>
              </a:rPr>
              <a:t>= 67.2±3.7(stat)±3.0(syst)±3.5(th)±1.5(lumi) pb = </a:t>
            </a:r>
            <a:r>
              <a:rPr lang="en-US" sz="1600" b="1" u="sng" dirty="0" smtClean="0">
                <a:solidFill>
                  <a:schemeClr val="accent1"/>
                </a:solidFill>
              </a:rPr>
              <a:t>67.2±6.1 pb </a:t>
            </a:r>
          </a:p>
          <a:p>
            <a:pPr lvl="2"/>
            <a:r>
              <a:rPr lang="en-US" sz="1600" b="1" dirty="0" smtClean="0"/>
              <a:t>|</a:t>
            </a:r>
            <a:r>
              <a:rPr lang="en-US" sz="1600" b="1" dirty="0" err="1" smtClean="0"/>
              <a:t>V</a:t>
            </a:r>
            <a:r>
              <a:rPr lang="en-US" sz="1600" b="1" baseline="-25000" dirty="0" err="1" smtClean="0"/>
              <a:t>tb</a:t>
            </a:r>
            <a:r>
              <a:rPr lang="en-US" sz="1600" b="1" dirty="0" smtClean="0"/>
              <a:t>| = 1.020 ± 0.046 ± 0.017</a:t>
            </a:r>
            <a:r>
              <a:rPr lang="en-US" sz="1600" dirty="0" smtClean="0"/>
              <a:t>, constrained </a:t>
            </a:r>
            <a:r>
              <a:rPr lang="en-US" sz="1600" b="1" dirty="0" smtClean="0"/>
              <a:t>|</a:t>
            </a:r>
            <a:r>
              <a:rPr lang="en-US" sz="1600" b="1" dirty="0" err="1" smtClean="0"/>
              <a:t>V</a:t>
            </a:r>
            <a:r>
              <a:rPr lang="en-US" sz="1600" b="1" baseline="-25000" dirty="0" err="1" smtClean="0"/>
              <a:t>tb</a:t>
            </a:r>
            <a:r>
              <a:rPr lang="en-US" sz="1600" b="1" dirty="0" smtClean="0"/>
              <a:t>| &gt; 0.92 </a:t>
            </a:r>
            <a:r>
              <a:rPr lang="en-US" sz="1600" dirty="0" smtClean="0"/>
              <a:t>at 95% CL</a:t>
            </a:r>
          </a:p>
          <a:p>
            <a:endParaRPr lang="en-US" sz="16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81093" y="89972"/>
            <a:ext cx="2421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/>
            <a:r>
              <a:rPr lang="en-US" sz="1400" dirty="0" smtClean="0">
                <a:hlinkClick r:id="rId3"/>
              </a:rPr>
              <a:t>Phys.Lett.B 717(2012) 330-350</a:t>
            </a:r>
            <a:endParaRPr lang="en-US" sz="1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7498208" y="74711"/>
            <a:ext cx="1528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/>
            <a:r>
              <a:rPr lang="en-US" sz="1400" dirty="0" smtClean="0">
                <a:hlinkClick r:id="rId4"/>
              </a:rPr>
              <a:t>JHEP12(2012) 035</a:t>
            </a:r>
            <a:endParaRPr lang="en-US" sz="1400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6235148" y="1385390"/>
            <a:ext cx="2740152" cy="13234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E5D78"/>
                </a:solidFill>
                <a:latin typeface="Cambria"/>
                <a:cs typeface="Cambria"/>
              </a:rPr>
              <a:t>SM expectation</a:t>
            </a:r>
          </a:p>
          <a:p>
            <a:pPr algn="ctr"/>
            <a:r>
              <a:rPr lang="en-US" sz="1600" b="1" dirty="0" err="1" smtClean="0">
                <a:solidFill>
                  <a:srgbClr val="3E5D78"/>
                </a:solidFill>
                <a:latin typeface="Cambria"/>
                <a:cs typeface="Cambria"/>
              </a:rPr>
              <a:t>σ</a:t>
            </a:r>
            <a:r>
              <a:rPr lang="en-US" sz="1600" b="1" baseline="-25000" dirty="0" err="1" smtClean="0">
                <a:solidFill>
                  <a:srgbClr val="3E5D78"/>
                </a:solidFill>
                <a:latin typeface="Cambria"/>
                <a:cs typeface="Cambria"/>
              </a:rPr>
              <a:t>t</a:t>
            </a:r>
            <a:r>
              <a:rPr lang="en-US" sz="1600" b="1" baseline="-25000" dirty="0" smtClean="0">
                <a:solidFill>
                  <a:srgbClr val="3E5D78"/>
                </a:solidFill>
                <a:latin typeface="Cambria"/>
                <a:cs typeface="Cambria"/>
              </a:rPr>
              <a:t>-channel </a:t>
            </a:r>
            <a:r>
              <a:rPr lang="en-US" sz="1600" b="1" dirty="0" smtClean="0">
                <a:solidFill>
                  <a:srgbClr val="3E5D78"/>
                </a:solidFill>
                <a:latin typeface="Cambria"/>
                <a:cs typeface="Cambria"/>
              </a:rPr>
              <a:t>= 65.9 (+2.1-0.7) (+1.5-1.7) pb</a:t>
            </a:r>
          </a:p>
          <a:p>
            <a:pPr algn="ctr"/>
            <a:r>
              <a:rPr lang="en-US" sz="1600" dirty="0" smtClean="0">
                <a:hlinkClick r:id="rId5"/>
              </a:rPr>
              <a:t>http://arxiv.org/abs/1210.7813v2</a:t>
            </a:r>
            <a:endParaRPr lang="en-US" sz="1600" dirty="0" smtClean="0"/>
          </a:p>
        </p:txBody>
      </p:sp>
      <p:pic>
        <p:nvPicPr>
          <p:cNvPr id="21" name="Picture 20" descr="ATLAS_White_480x720_0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93" y="369394"/>
            <a:ext cx="484479" cy="726719"/>
          </a:xfrm>
          <a:prstGeom prst="rect">
            <a:avLst/>
          </a:prstGeom>
        </p:spPr>
      </p:pic>
      <p:pic>
        <p:nvPicPr>
          <p:cNvPr id="22" name="Picture 21" descr="cms-logo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9889" y="397749"/>
            <a:ext cx="698364" cy="698364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7407306" y="5997713"/>
          <a:ext cx="1567994" cy="717274"/>
        </p:xfrm>
        <a:graphic>
          <a:graphicData uri="http://schemas.openxmlformats.org/presentationml/2006/ole">
            <p:oleObj spid="_x0000_s22530" name="Equation" r:id="rId8" imgW="1193800" imgH="5461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Origin.thmx</Template>
  <TotalTime>25999</TotalTime>
  <Words>5367</Words>
  <Application>Microsoft Macintosh PowerPoint</Application>
  <PresentationFormat>On-screen Show (4:3)</PresentationFormat>
  <Paragraphs>661</Paragraphs>
  <Slides>39</Slides>
  <Notes>0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Origin</vt:lpstr>
      <vt:lpstr>Equation</vt:lpstr>
      <vt:lpstr>Overview of single top results from the LHC</vt:lpstr>
      <vt:lpstr>The top quark</vt:lpstr>
      <vt:lpstr>LHC experiments: ATLAS &amp; CMS</vt:lpstr>
      <vt:lpstr>Single top production</vt:lpstr>
      <vt:lpstr>Single top historically </vt:lpstr>
      <vt:lpstr>t-channel</vt:lpstr>
      <vt:lpstr>t-channel at √s = 7 TeV</vt:lpstr>
      <vt:lpstr>t-channel at √s = 7 TeV: Analysis</vt:lpstr>
      <vt:lpstr>t-channel at √s = 7 TeV: Results</vt:lpstr>
      <vt:lpstr>t-channel at √s = 7 TeV: Charge ratio</vt:lpstr>
      <vt:lpstr>t-channel at √s = 8 TeV</vt:lpstr>
      <vt:lpstr>t-channel at √s = 8 TeV: Analysis</vt:lpstr>
      <vt:lpstr>t-channel at √s = 8 TeV: Results</vt:lpstr>
      <vt:lpstr>t-channel at √s = 8 TeV: Charge ratio</vt:lpstr>
      <vt:lpstr>t-channel at √s = 8 TeV: Combination</vt:lpstr>
      <vt:lpstr>Measurements in t-channel</vt:lpstr>
      <vt:lpstr>tW associated production</vt:lpstr>
      <vt:lpstr>tW at √s = 7 TeV [First Evidence]</vt:lpstr>
      <vt:lpstr>tW at √s = 7 TeV: Analysis</vt:lpstr>
      <vt:lpstr>tW at √s = 7 TeV: Results</vt:lpstr>
      <vt:lpstr>CMS: tW at √s = 8 TeV [Observation]</vt:lpstr>
      <vt:lpstr>CMS: tW at √s = 8 TeV: Results</vt:lpstr>
      <vt:lpstr>ATLAS: tW at √s = 8 TeV</vt:lpstr>
      <vt:lpstr>s-channel at √s = 7 TeV </vt:lpstr>
      <vt:lpstr>Searches: FCNC</vt:lpstr>
      <vt:lpstr>Searches:</vt:lpstr>
      <vt:lpstr>Summary</vt:lpstr>
      <vt:lpstr>Backup</vt:lpstr>
      <vt:lpstr>t-channel at √s = 7 TeV: Systematics</vt:lpstr>
      <vt:lpstr>t-channel at √s = 7 TeV: Results</vt:lpstr>
      <vt:lpstr>R at √s = 7 TeV: Systematics &amp; Results</vt:lpstr>
      <vt:lpstr>t-channel at √s = 8 TeV: Systematics</vt:lpstr>
      <vt:lpstr>t-channel at √s = 8 TeV: Results</vt:lpstr>
      <vt:lpstr>R at √s = 8 TeV: Syst. &amp; Results</vt:lpstr>
      <vt:lpstr>Combination at √s = 8 TeV</vt:lpstr>
      <vt:lpstr>tW at √s = 7 TeV</vt:lpstr>
      <vt:lpstr>tW at √s = 8 TeV </vt:lpstr>
      <vt:lpstr>s-channel at √s = 7 TeV </vt:lpstr>
      <vt:lpstr>Tevatron Vs LHC</vt:lpstr>
    </vt:vector>
  </TitlesOfParts>
  <Manager/>
  <Company>Universidad de Oviedo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TOP2013</dc:title>
  <dc:subject/>
  <dc:creator>Rebeca Gonzalez Suarez</dc:creator>
  <cp:keywords/>
  <dc:description/>
  <cp:lastModifiedBy>Rebeca Gonzalez Suarez</cp:lastModifiedBy>
  <cp:revision>213</cp:revision>
  <dcterms:created xsi:type="dcterms:W3CDTF">2013-10-10T08:40:35Z</dcterms:created>
  <dcterms:modified xsi:type="dcterms:W3CDTF">2013-10-10T12:27:57Z</dcterms:modified>
  <cp:category/>
</cp:coreProperties>
</file>